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3" r:id="rId2"/>
  </p:sldMasterIdLst>
  <p:notesMasterIdLst>
    <p:notesMasterId r:id="rId62"/>
  </p:notesMasterIdLst>
  <p:sldIdLst>
    <p:sldId id="262" r:id="rId3"/>
    <p:sldId id="273" r:id="rId4"/>
    <p:sldId id="4203" r:id="rId5"/>
    <p:sldId id="1031" r:id="rId6"/>
    <p:sldId id="1042" r:id="rId7"/>
    <p:sldId id="1045" r:id="rId8"/>
    <p:sldId id="1043" r:id="rId9"/>
    <p:sldId id="1044" r:id="rId10"/>
    <p:sldId id="1046" r:id="rId11"/>
    <p:sldId id="4192" r:id="rId12"/>
    <p:sldId id="4198" r:id="rId13"/>
    <p:sldId id="4199" r:id="rId14"/>
    <p:sldId id="4200" r:id="rId15"/>
    <p:sldId id="4201" r:id="rId16"/>
    <p:sldId id="4015" r:id="rId17"/>
    <p:sldId id="4207" r:id="rId18"/>
    <p:sldId id="4007" r:id="rId19"/>
    <p:sldId id="4005" r:id="rId20"/>
    <p:sldId id="3916" r:id="rId21"/>
    <p:sldId id="4202" r:id="rId22"/>
    <p:sldId id="4208" r:id="rId23"/>
    <p:sldId id="4204" r:id="rId24"/>
    <p:sldId id="3917" r:id="rId25"/>
    <p:sldId id="4016" r:id="rId26"/>
    <p:sldId id="4008" r:id="rId27"/>
    <p:sldId id="1049" r:id="rId28"/>
    <p:sldId id="3853" r:id="rId29"/>
    <p:sldId id="4162" r:id="rId30"/>
    <p:sldId id="4163" r:id="rId31"/>
    <p:sldId id="4185" r:id="rId32"/>
    <p:sldId id="4210" r:id="rId33"/>
    <p:sldId id="4205" r:id="rId34"/>
    <p:sldId id="3201" r:id="rId35"/>
    <p:sldId id="4164" r:id="rId36"/>
    <p:sldId id="1367" r:id="rId37"/>
    <p:sldId id="4171" r:id="rId38"/>
    <p:sldId id="4168" r:id="rId39"/>
    <p:sldId id="1413" r:id="rId40"/>
    <p:sldId id="4146" r:id="rId41"/>
    <p:sldId id="1414" r:id="rId42"/>
    <p:sldId id="1415" r:id="rId43"/>
    <p:sldId id="1416" r:id="rId44"/>
    <p:sldId id="1417" r:id="rId45"/>
    <p:sldId id="1419" r:id="rId46"/>
    <p:sldId id="1418" r:id="rId47"/>
    <p:sldId id="4211" r:id="rId48"/>
    <p:sldId id="4176" r:id="rId49"/>
    <p:sldId id="4179" r:id="rId50"/>
    <p:sldId id="4178" r:id="rId51"/>
    <p:sldId id="4193" r:id="rId52"/>
    <p:sldId id="4181" r:id="rId53"/>
    <p:sldId id="4194" r:id="rId54"/>
    <p:sldId id="4182" r:id="rId55"/>
    <p:sldId id="4195" r:id="rId56"/>
    <p:sldId id="4196" r:id="rId57"/>
    <p:sldId id="4197" r:id="rId58"/>
    <p:sldId id="4184" r:id="rId59"/>
    <p:sldId id="4212" r:id="rId60"/>
    <p:sldId id="292" r:id="rId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6327"/>
  </p:normalViewPr>
  <p:slideViewPr>
    <p:cSldViewPr snapToGrid="0">
      <p:cViewPr varScale="1">
        <p:scale>
          <a:sx n="128" d="100"/>
          <a:sy n="128" d="100"/>
        </p:scale>
        <p:origin x="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D8D6CA-E72E-2540-B308-7DB480816087}" type="datetimeFigureOut">
              <a:t>3/5/24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0487E4-B19D-194E-8979-6D0E70717614}" type="slidenum">
              <a:t>‹#›</a:t>
            </a:fld>
            <a:endParaRPr lang="en-US"/>
          </a:p>
        </p:txBody>
      </p:sp>
    </p:spTree>
    <p:extLst>
      <p:ext uri="{BB962C8B-B14F-4D97-AF65-F5344CB8AC3E}">
        <p14:creationId xmlns:p14="http://schemas.microsoft.com/office/powerpoint/2010/main" val="869449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Rectangle 7">
            <a:extLst>
              <a:ext uri="{FF2B5EF4-FFF2-40B4-BE49-F238E27FC236}">
                <a16:creationId xmlns:a16="http://schemas.microsoft.com/office/drawing/2014/main" id="{6C13BA14-6563-4B30-83AD-73490471ABA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0541E4D-9A5F-40EA-A4A1-6E0085EF0307}"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a:sym typeface="Arial"/>
              </a:rPr>
              <a:pPr marL="0" marR="0" lvl="0" indent="0" algn="r" defTabSz="914400" rtl="0" eaLnBrk="1" fontAlgn="base" latinLnBrk="0" hangingPunct="1">
                <a:lnSpc>
                  <a:spcPct val="100000"/>
                </a:lnSpc>
                <a:spcBef>
                  <a:spcPct val="0"/>
                </a:spcBef>
                <a:spcAft>
                  <a:spcPct val="0"/>
                </a:spcAft>
                <a:buClrTx/>
                <a:buSzTx/>
                <a:buFontTx/>
                <a:buNone/>
                <a:tabLst/>
                <a:defRPr/>
              </a:pPr>
              <a:t>27</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a:sym typeface="Arial"/>
            </a:endParaRPr>
          </a:p>
        </p:txBody>
      </p:sp>
      <p:sp>
        <p:nvSpPr>
          <p:cNvPr id="218115" name="Rectangle 2">
            <a:extLst>
              <a:ext uri="{FF2B5EF4-FFF2-40B4-BE49-F238E27FC236}">
                <a16:creationId xmlns:a16="http://schemas.microsoft.com/office/drawing/2014/main" id="{18DC3899-44A1-47A6-B98A-4190069F4EC2}"/>
              </a:ext>
            </a:extLst>
          </p:cNvPr>
          <p:cNvSpPr>
            <a:spLocks noGrp="1" noRot="1" noChangeAspect="1" noChangeArrowheads="1" noTextEdit="1"/>
          </p:cNvSpPr>
          <p:nvPr>
            <p:ph type="sldImg"/>
          </p:nvPr>
        </p:nvSpPr>
        <p:spPr>
          <a:ln/>
        </p:spPr>
      </p:sp>
      <p:sp>
        <p:nvSpPr>
          <p:cNvPr id="218116" name="Rectangle 3">
            <a:extLst>
              <a:ext uri="{FF2B5EF4-FFF2-40B4-BE49-F238E27FC236}">
                <a16:creationId xmlns:a16="http://schemas.microsoft.com/office/drawing/2014/main" id="{0EF8B1B7-AEAB-46ED-9A48-A8BF67007763}"/>
              </a:ext>
            </a:extLst>
          </p:cNvPr>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latin typeface="Arial" panose="020B0604020202020204" pitchFamily="34" charset="0"/>
            </a:endParaRPr>
          </a:p>
        </p:txBody>
      </p:sp>
    </p:spTree>
    <p:extLst>
      <p:ext uri="{BB962C8B-B14F-4D97-AF65-F5344CB8AC3E}">
        <p14:creationId xmlns:p14="http://schemas.microsoft.com/office/powerpoint/2010/main" val="909261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D0E321-175C-6E14-8B8C-5044976A44B2}"/>
            </a:ext>
          </a:extLst>
        </p:cNvPr>
        <p:cNvGrpSpPr/>
        <p:nvPr/>
      </p:nvGrpSpPr>
      <p:grpSpPr>
        <a:xfrm>
          <a:off x="0" y="0"/>
          <a:ext cx="0" cy="0"/>
          <a:chOff x="0" y="0"/>
          <a:chExt cx="0" cy="0"/>
        </a:xfrm>
      </p:grpSpPr>
      <p:sp>
        <p:nvSpPr>
          <p:cNvPr id="218114" name="Rectangle 7">
            <a:extLst>
              <a:ext uri="{FF2B5EF4-FFF2-40B4-BE49-F238E27FC236}">
                <a16:creationId xmlns:a16="http://schemas.microsoft.com/office/drawing/2014/main" id="{4CE2E098-BA53-CC64-104F-C6EBA6930D5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0541E4D-9A5F-40EA-A4A1-6E0085EF0307}"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a:sym typeface="Arial"/>
              </a:rPr>
              <a:pPr marL="0" marR="0" lvl="0" indent="0" algn="r" defTabSz="914400" rtl="0" eaLnBrk="1" fontAlgn="base" latinLnBrk="0" hangingPunct="1">
                <a:lnSpc>
                  <a:spcPct val="100000"/>
                </a:lnSpc>
                <a:spcBef>
                  <a:spcPct val="0"/>
                </a:spcBef>
                <a:spcAft>
                  <a:spcPct val="0"/>
                </a:spcAft>
                <a:buClrTx/>
                <a:buSzTx/>
                <a:buFontTx/>
                <a:buNone/>
                <a:tabLst/>
                <a:defRPr/>
              </a:pPr>
              <a:t>28</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a:sym typeface="Arial"/>
            </a:endParaRPr>
          </a:p>
        </p:txBody>
      </p:sp>
      <p:sp>
        <p:nvSpPr>
          <p:cNvPr id="218115" name="Rectangle 2">
            <a:extLst>
              <a:ext uri="{FF2B5EF4-FFF2-40B4-BE49-F238E27FC236}">
                <a16:creationId xmlns:a16="http://schemas.microsoft.com/office/drawing/2014/main" id="{90D0C06C-942B-2855-B530-501885FFECBD}"/>
              </a:ext>
            </a:extLst>
          </p:cNvPr>
          <p:cNvSpPr>
            <a:spLocks noGrp="1" noRot="1" noChangeAspect="1" noChangeArrowheads="1" noTextEdit="1"/>
          </p:cNvSpPr>
          <p:nvPr>
            <p:ph type="sldImg"/>
          </p:nvPr>
        </p:nvSpPr>
        <p:spPr>
          <a:ln/>
        </p:spPr>
      </p:sp>
      <p:sp>
        <p:nvSpPr>
          <p:cNvPr id="218116" name="Rectangle 3">
            <a:extLst>
              <a:ext uri="{FF2B5EF4-FFF2-40B4-BE49-F238E27FC236}">
                <a16:creationId xmlns:a16="http://schemas.microsoft.com/office/drawing/2014/main" id="{A09FBAB5-D5E7-F600-D4ED-DB4135EB3503}"/>
              </a:ext>
            </a:extLst>
          </p:cNvPr>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latin typeface="Arial" panose="020B0604020202020204" pitchFamily="34" charset="0"/>
            </a:endParaRPr>
          </a:p>
        </p:txBody>
      </p:sp>
    </p:spTree>
    <p:extLst>
      <p:ext uri="{BB962C8B-B14F-4D97-AF65-F5344CB8AC3E}">
        <p14:creationId xmlns:p14="http://schemas.microsoft.com/office/powerpoint/2010/main" val="23109165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14745F-0D49-8C61-9253-B77E8FC9E969}"/>
            </a:ext>
          </a:extLst>
        </p:cNvPr>
        <p:cNvGrpSpPr/>
        <p:nvPr/>
      </p:nvGrpSpPr>
      <p:grpSpPr>
        <a:xfrm>
          <a:off x="0" y="0"/>
          <a:ext cx="0" cy="0"/>
          <a:chOff x="0" y="0"/>
          <a:chExt cx="0" cy="0"/>
        </a:xfrm>
      </p:grpSpPr>
      <p:sp>
        <p:nvSpPr>
          <p:cNvPr id="218114" name="Rectangle 7">
            <a:extLst>
              <a:ext uri="{FF2B5EF4-FFF2-40B4-BE49-F238E27FC236}">
                <a16:creationId xmlns:a16="http://schemas.microsoft.com/office/drawing/2014/main" id="{90F5B344-BC65-BA9F-05C8-D71CF2EF297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0541E4D-9A5F-40EA-A4A1-6E0085EF0307}"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a:sym typeface="Arial"/>
              </a:rPr>
              <a:pPr marL="0" marR="0" lvl="0" indent="0" algn="r" defTabSz="914400" rtl="0" eaLnBrk="1" fontAlgn="base" latinLnBrk="0" hangingPunct="1">
                <a:lnSpc>
                  <a:spcPct val="100000"/>
                </a:lnSpc>
                <a:spcBef>
                  <a:spcPct val="0"/>
                </a:spcBef>
                <a:spcAft>
                  <a:spcPct val="0"/>
                </a:spcAft>
                <a:buClrTx/>
                <a:buSzTx/>
                <a:buFontTx/>
                <a:buNone/>
                <a:tabLst/>
                <a:defRPr/>
              </a:pPr>
              <a:t>29</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a:sym typeface="Arial"/>
            </a:endParaRPr>
          </a:p>
        </p:txBody>
      </p:sp>
      <p:sp>
        <p:nvSpPr>
          <p:cNvPr id="218115" name="Rectangle 2">
            <a:extLst>
              <a:ext uri="{FF2B5EF4-FFF2-40B4-BE49-F238E27FC236}">
                <a16:creationId xmlns:a16="http://schemas.microsoft.com/office/drawing/2014/main" id="{911BA29F-DFD8-645B-DCB1-D5FAEC01B099}"/>
              </a:ext>
            </a:extLst>
          </p:cNvPr>
          <p:cNvSpPr>
            <a:spLocks noGrp="1" noRot="1" noChangeAspect="1" noChangeArrowheads="1" noTextEdit="1"/>
          </p:cNvSpPr>
          <p:nvPr>
            <p:ph type="sldImg"/>
          </p:nvPr>
        </p:nvSpPr>
        <p:spPr>
          <a:ln/>
        </p:spPr>
      </p:sp>
      <p:sp>
        <p:nvSpPr>
          <p:cNvPr id="218116" name="Rectangle 3">
            <a:extLst>
              <a:ext uri="{FF2B5EF4-FFF2-40B4-BE49-F238E27FC236}">
                <a16:creationId xmlns:a16="http://schemas.microsoft.com/office/drawing/2014/main" id="{1FF8234B-35CE-AA96-567D-52A8FAAC8C9C}"/>
              </a:ext>
            </a:extLst>
          </p:cNvPr>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latin typeface="Arial" panose="020B0604020202020204" pitchFamily="34" charset="0"/>
            </a:endParaRPr>
          </a:p>
        </p:txBody>
      </p:sp>
    </p:spTree>
    <p:extLst>
      <p:ext uri="{BB962C8B-B14F-4D97-AF65-F5344CB8AC3E}">
        <p14:creationId xmlns:p14="http://schemas.microsoft.com/office/powerpoint/2010/main" val="1338219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1AB3A-29A6-DFEE-BD98-EF39BFFC1F05}"/>
              </a:ext>
            </a:extLst>
          </p:cNvPr>
          <p:cNvSpPr>
            <a:spLocks noGrp="1"/>
          </p:cNvSpPr>
          <p:nvPr>
            <p:ph type="ctrTitle"/>
          </p:nvPr>
        </p:nvSpPr>
        <p:spPr>
          <a:xfrm>
            <a:off x="1524000" y="1122363"/>
            <a:ext cx="9144000" cy="2387600"/>
          </a:xfrm>
        </p:spPr>
        <p:txBody>
          <a:bodyPr anchor="b"/>
          <a:lstStyle>
            <a:lvl1pPr algn="ctr">
              <a:defRPr sz="6000" b="1" i="1">
                <a:latin typeface="Garamond" panose="02020404030301010803" pitchFamily="18" charset="0"/>
              </a:defRPr>
            </a:lvl1pPr>
          </a:lstStyle>
          <a:p>
            <a:r>
              <a:rPr lang="en-US"/>
              <a:t>Click to edit Master title style</a:t>
            </a:r>
          </a:p>
        </p:txBody>
      </p:sp>
      <p:sp>
        <p:nvSpPr>
          <p:cNvPr id="3" name="Subtitle 2">
            <a:extLst>
              <a:ext uri="{FF2B5EF4-FFF2-40B4-BE49-F238E27FC236}">
                <a16:creationId xmlns:a16="http://schemas.microsoft.com/office/drawing/2014/main" id="{6CE5CF12-38FC-E9AF-C7A1-3400183156AE}"/>
              </a:ext>
            </a:extLst>
          </p:cNvPr>
          <p:cNvSpPr>
            <a:spLocks noGrp="1"/>
          </p:cNvSpPr>
          <p:nvPr>
            <p:ph type="subTitle" idx="1"/>
          </p:nvPr>
        </p:nvSpPr>
        <p:spPr>
          <a:xfrm>
            <a:off x="1524000" y="3602038"/>
            <a:ext cx="9144000" cy="1655762"/>
          </a:xfrm>
        </p:spPr>
        <p:txBody>
          <a:bodyPr/>
          <a:lstStyle>
            <a:lvl1pPr marL="0" indent="0" algn="ctr">
              <a:buNone/>
              <a:defRPr sz="2400" i="1">
                <a:latin typeface="Garamond" panose="02020404030301010803"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860FCD-458D-4E43-4383-761668C08F1B}"/>
              </a:ext>
            </a:extLst>
          </p:cNvPr>
          <p:cNvSpPr>
            <a:spLocks noGrp="1"/>
          </p:cNvSpPr>
          <p:nvPr>
            <p:ph type="dt" sz="half" idx="10"/>
          </p:nvPr>
        </p:nvSpPr>
        <p:spPr/>
        <p:txBody>
          <a:bodyPr/>
          <a:lstStyle/>
          <a:p>
            <a:fld id="{373503AD-24D2-F04B-A5C1-AA31754D0B29}" type="datetimeFigureOut">
              <a:t>2/27/24</a:t>
            </a:fld>
            <a:endParaRPr lang="en-US"/>
          </a:p>
        </p:txBody>
      </p:sp>
      <p:sp>
        <p:nvSpPr>
          <p:cNvPr id="5" name="Footer Placeholder 4">
            <a:extLst>
              <a:ext uri="{FF2B5EF4-FFF2-40B4-BE49-F238E27FC236}">
                <a16:creationId xmlns:a16="http://schemas.microsoft.com/office/drawing/2014/main" id="{D1B2C482-3E9F-C58A-8385-3FD092398A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13B55F-4685-78A8-3C5E-C85E35D885D3}"/>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2552922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4267E-81CC-F7F8-9DBA-AB2394D38A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25FFE4B-D240-94D3-5140-66C4985B78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5D0411-E2C1-AC06-E40A-B13FA9AC34C0}"/>
              </a:ext>
            </a:extLst>
          </p:cNvPr>
          <p:cNvSpPr>
            <a:spLocks noGrp="1"/>
          </p:cNvSpPr>
          <p:nvPr>
            <p:ph type="dt" sz="half" idx="10"/>
          </p:nvPr>
        </p:nvSpPr>
        <p:spPr/>
        <p:txBody>
          <a:bodyPr/>
          <a:lstStyle/>
          <a:p>
            <a:fld id="{373503AD-24D2-F04B-A5C1-AA31754D0B29}" type="datetimeFigureOut">
              <a:t>2/27/24</a:t>
            </a:fld>
            <a:endParaRPr lang="en-US"/>
          </a:p>
        </p:txBody>
      </p:sp>
      <p:sp>
        <p:nvSpPr>
          <p:cNvPr id="5" name="Footer Placeholder 4">
            <a:extLst>
              <a:ext uri="{FF2B5EF4-FFF2-40B4-BE49-F238E27FC236}">
                <a16:creationId xmlns:a16="http://schemas.microsoft.com/office/drawing/2014/main" id="{32A1386E-7A89-2DFF-6177-D4FD5A8E02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793D28-63D2-BB70-16DF-1DD1DE52BE26}"/>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3673015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D3DC68-7388-25FF-0F7C-C72D7F34B8B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1E38907-869C-1080-2002-FB051E83A51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757DF-7A85-348C-5F94-CD8677C61848}"/>
              </a:ext>
            </a:extLst>
          </p:cNvPr>
          <p:cNvSpPr>
            <a:spLocks noGrp="1"/>
          </p:cNvSpPr>
          <p:nvPr>
            <p:ph type="dt" sz="half" idx="10"/>
          </p:nvPr>
        </p:nvSpPr>
        <p:spPr/>
        <p:txBody>
          <a:bodyPr/>
          <a:lstStyle/>
          <a:p>
            <a:fld id="{373503AD-24D2-F04B-A5C1-AA31754D0B29}" type="datetimeFigureOut">
              <a:t>2/27/24</a:t>
            </a:fld>
            <a:endParaRPr lang="en-US"/>
          </a:p>
        </p:txBody>
      </p:sp>
      <p:sp>
        <p:nvSpPr>
          <p:cNvPr id="5" name="Footer Placeholder 4">
            <a:extLst>
              <a:ext uri="{FF2B5EF4-FFF2-40B4-BE49-F238E27FC236}">
                <a16:creationId xmlns:a16="http://schemas.microsoft.com/office/drawing/2014/main" id="{E8A8683E-816F-6E1A-A80F-81574D631C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0CBC1B-47DC-B7D3-7968-C87D6C7FA6FF}"/>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39060396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5240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609600" y="1524001"/>
            <a:ext cx="10972800" cy="4602163"/>
          </a:xfrm>
          <a:prstGeom prst="rect">
            <a:avLst/>
          </a:prstGeom>
        </p:spPr>
        <p:txBody>
          <a:bodyPr/>
          <a:lstStyle>
            <a:lvl1pPr>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en-US">
                <a:solidFill>
                  <a:srgbClr val="000000"/>
                </a:solidFill>
              </a:rPr>
              <a:t>http://ontologist.com</a:t>
            </a:r>
          </a:p>
        </p:txBody>
      </p:sp>
      <p:sp>
        <p:nvSpPr>
          <p:cNvPr id="6" name="Rectangle 6"/>
          <p:cNvSpPr>
            <a:spLocks noGrp="1" noChangeArrowheads="1"/>
          </p:cNvSpPr>
          <p:nvPr>
            <p:ph type="sldNum" sz="quarter" idx="12"/>
          </p:nvPr>
        </p:nvSpPr>
        <p:spPr>
          <a:ln/>
        </p:spPr>
        <p:txBody>
          <a:bodyPr/>
          <a:lstStyle>
            <a:lvl1pPr>
              <a:defRPr/>
            </a:lvl1pPr>
          </a:lstStyle>
          <a:p>
            <a:pPr>
              <a:defRPr/>
            </a:pPr>
            <a:fld id="{C411CC99-896E-46B2-9B2B-ED07EA2F8C3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953670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1"/>
        <p:cNvGrpSpPr/>
        <p:nvPr/>
      </p:nvGrpSpPr>
      <p:grpSpPr>
        <a:xfrm>
          <a:off x="0" y="0"/>
          <a:ext cx="0" cy="0"/>
          <a:chOff x="0" y="0"/>
          <a:chExt cx="0" cy="0"/>
        </a:xfrm>
      </p:grpSpPr>
      <p:sp>
        <p:nvSpPr>
          <p:cNvPr id="12" name="Google Shape;12;p11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Garamon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1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1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1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3635041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17"/>
        <p:cNvGrpSpPr/>
        <p:nvPr/>
      </p:nvGrpSpPr>
      <p:grpSpPr>
        <a:xfrm>
          <a:off x="0" y="0"/>
          <a:ext cx="0" cy="0"/>
          <a:chOff x="0" y="0"/>
          <a:chExt cx="0" cy="0"/>
        </a:xfrm>
      </p:grpSpPr>
      <p:sp>
        <p:nvSpPr>
          <p:cNvPr id="18" name="Google Shape;18;p115"/>
          <p:cNvSpPr txBox="1">
            <a:spLocks noGrp="1"/>
          </p:cNvSpPr>
          <p:nvPr>
            <p:ph type="title" hasCustomPrompt="1"/>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b="1" i="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N</a:t>
            </a:r>
            <a:endParaRPr/>
          </a:p>
        </p:txBody>
      </p:sp>
      <p:sp>
        <p:nvSpPr>
          <p:cNvPr id="19" name="Google Shape;19;p1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5191133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3"/>
        <p:cNvGrpSpPr/>
        <p:nvPr/>
      </p:nvGrpSpPr>
      <p:grpSpPr>
        <a:xfrm>
          <a:off x="0" y="0"/>
          <a:ext cx="0" cy="0"/>
          <a:chOff x="0" y="0"/>
          <a:chExt cx="0" cy="0"/>
        </a:xfrm>
      </p:grpSpPr>
      <p:sp>
        <p:nvSpPr>
          <p:cNvPr id="24" name="Google Shape;24;p11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Garamon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1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1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9718723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29"/>
        <p:cNvGrpSpPr/>
        <p:nvPr/>
      </p:nvGrpSpPr>
      <p:grpSpPr>
        <a:xfrm>
          <a:off x="0" y="0"/>
          <a:ext cx="0" cy="0"/>
          <a:chOff x="0" y="0"/>
          <a:chExt cx="0" cy="0"/>
        </a:xfrm>
      </p:grpSpPr>
      <p:sp>
        <p:nvSpPr>
          <p:cNvPr id="30" name="Google Shape;30;p1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1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11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8131585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36"/>
        <p:cNvGrpSpPr/>
        <p:nvPr/>
      </p:nvGrpSpPr>
      <p:grpSpPr>
        <a:xfrm>
          <a:off x="0" y="0"/>
          <a:ext cx="0" cy="0"/>
          <a:chOff x="0" y="0"/>
          <a:chExt cx="0" cy="0"/>
        </a:xfrm>
      </p:grpSpPr>
      <p:sp>
        <p:nvSpPr>
          <p:cNvPr id="37" name="Google Shape;37;p11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1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11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1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11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7987638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5"/>
        <p:cNvGrpSpPr/>
        <p:nvPr/>
      </p:nvGrpSpPr>
      <p:grpSpPr>
        <a:xfrm>
          <a:off x="0" y="0"/>
          <a:ext cx="0" cy="0"/>
          <a:chOff x="0" y="0"/>
          <a:chExt cx="0" cy="0"/>
        </a:xfrm>
      </p:grpSpPr>
      <p:sp>
        <p:nvSpPr>
          <p:cNvPr id="46" name="Google Shape;46;p1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7045888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611476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0E112-A927-1C8B-4937-ED78DFF1B8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C591FF-0BA0-BCAC-2C51-C55A2A2935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5C3C4-2370-B734-AFA3-F1F96925E7E1}"/>
              </a:ext>
            </a:extLst>
          </p:cNvPr>
          <p:cNvSpPr>
            <a:spLocks noGrp="1"/>
          </p:cNvSpPr>
          <p:nvPr>
            <p:ph type="dt" sz="half" idx="10"/>
          </p:nvPr>
        </p:nvSpPr>
        <p:spPr/>
        <p:txBody>
          <a:bodyPr/>
          <a:lstStyle/>
          <a:p>
            <a:fld id="{373503AD-24D2-F04B-A5C1-AA31754D0B29}" type="datetimeFigureOut">
              <a:t>2/27/24</a:t>
            </a:fld>
            <a:endParaRPr lang="en-US"/>
          </a:p>
        </p:txBody>
      </p:sp>
      <p:sp>
        <p:nvSpPr>
          <p:cNvPr id="5" name="Footer Placeholder 4">
            <a:extLst>
              <a:ext uri="{FF2B5EF4-FFF2-40B4-BE49-F238E27FC236}">
                <a16:creationId xmlns:a16="http://schemas.microsoft.com/office/drawing/2014/main" id="{6873588F-BFE8-14DC-7927-C6078500A9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7CD1F8-C396-DE68-E171-06B5B9E9FD9E}"/>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23365851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54"/>
        <p:cNvGrpSpPr/>
        <p:nvPr/>
      </p:nvGrpSpPr>
      <p:grpSpPr>
        <a:xfrm>
          <a:off x="0" y="0"/>
          <a:ext cx="0" cy="0"/>
          <a:chOff x="0" y="0"/>
          <a:chExt cx="0" cy="0"/>
        </a:xfrm>
      </p:grpSpPr>
      <p:sp>
        <p:nvSpPr>
          <p:cNvPr id="55" name="Google Shape;55;p12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Garamond"/>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2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2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2912686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61"/>
        <p:cNvGrpSpPr/>
        <p:nvPr/>
      </p:nvGrpSpPr>
      <p:grpSpPr>
        <a:xfrm>
          <a:off x="0" y="0"/>
          <a:ext cx="0" cy="0"/>
          <a:chOff x="0" y="0"/>
          <a:chExt cx="0" cy="0"/>
        </a:xfrm>
      </p:grpSpPr>
      <p:sp>
        <p:nvSpPr>
          <p:cNvPr id="62" name="Google Shape;62;p1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Garamond"/>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22"/>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Garamond"/>
                <a:ea typeface="Garamond"/>
                <a:cs typeface="Garamond"/>
                <a:sym typeface="Garamond"/>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Garamond"/>
                <a:ea typeface="Garamond"/>
                <a:cs typeface="Garamond"/>
                <a:sym typeface="Garamond"/>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Garamond"/>
                <a:ea typeface="Garamond"/>
                <a:cs typeface="Garamond"/>
                <a:sym typeface="Garamond"/>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aramond"/>
                <a:ea typeface="Garamond"/>
                <a:cs typeface="Garamond"/>
                <a:sym typeface="Garamond"/>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aramond"/>
                <a:ea typeface="Garamond"/>
                <a:cs typeface="Garamond"/>
                <a:sym typeface="Garamond"/>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aramond"/>
                <a:ea typeface="Garamond"/>
                <a:cs typeface="Garamond"/>
                <a:sym typeface="Garamond"/>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aramond"/>
                <a:ea typeface="Garamond"/>
                <a:cs typeface="Garamond"/>
                <a:sym typeface="Garamond"/>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aramond"/>
                <a:ea typeface="Garamond"/>
                <a:cs typeface="Garamond"/>
                <a:sym typeface="Garamond"/>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Garamond"/>
                <a:ea typeface="Garamond"/>
                <a:cs typeface="Garamond"/>
                <a:sym typeface="Garamond"/>
              </a:defRPr>
            </a:lvl9pPr>
          </a:lstStyle>
          <a:p>
            <a:endParaRPr/>
          </a:p>
        </p:txBody>
      </p:sp>
      <p:sp>
        <p:nvSpPr>
          <p:cNvPr id="64" name="Google Shape;64;p12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0220698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68"/>
        <p:cNvGrpSpPr/>
        <p:nvPr/>
      </p:nvGrpSpPr>
      <p:grpSpPr>
        <a:xfrm>
          <a:off x="0" y="0"/>
          <a:ext cx="0" cy="0"/>
          <a:chOff x="0" y="0"/>
          <a:chExt cx="0" cy="0"/>
        </a:xfrm>
      </p:grpSpPr>
      <p:sp>
        <p:nvSpPr>
          <p:cNvPr id="69" name="Google Shape;69;p1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2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3142639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 Title and Text">
    <p:spTree>
      <p:nvGrpSpPr>
        <p:cNvPr id="1" name="Shape 74"/>
        <p:cNvGrpSpPr/>
        <p:nvPr/>
      </p:nvGrpSpPr>
      <p:grpSpPr>
        <a:xfrm>
          <a:off x="0" y="0"/>
          <a:ext cx="0" cy="0"/>
          <a:chOff x="0" y="0"/>
          <a:chExt cx="0" cy="0"/>
        </a:xfrm>
      </p:grpSpPr>
      <p:sp>
        <p:nvSpPr>
          <p:cNvPr id="75" name="Google Shape;75;p12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6396911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nd Bullets Slide">
    <p:spTree>
      <p:nvGrpSpPr>
        <p:cNvPr id="1" name=""/>
        <p:cNvGrpSpPr/>
        <p:nvPr/>
      </p:nvGrpSpPr>
      <p:grpSpPr>
        <a:xfrm>
          <a:off x="0" y="0"/>
          <a:ext cx="0" cy="0"/>
          <a:chOff x="0" y="0"/>
          <a:chExt cx="0" cy="0"/>
        </a:xfrm>
      </p:grpSpPr>
      <p:sp>
        <p:nvSpPr>
          <p:cNvPr id="22" name="Rectangle 21"/>
          <p:cNvSpPr/>
          <p:nvPr userDrawn="1"/>
        </p:nvSpPr>
        <p:spPr>
          <a:xfrm>
            <a:off x="0" y="0"/>
            <a:ext cx="10241280" cy="956310"/>
          </a:xfrm>
          <a:prstGeom prst="rect">
            <a:avLst/>
          </a:prstGeom>
          <a:solidFill>
            <a:srgbClr val="002E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3" name="Rectangle 22"/>
          <p:cNvSpPr/>
          <p:nvPr userDrawn="1"/>
        </p:nvSpPr>
        <p:spPr>
          <a:xfrm>
            <a:off x="0" y="956310"/>
            <a:ext cx="12192000" cy="152400"/>
          </a:xfrm>
          <a:prstGeom prst="rect">
            <a:avLst/>
          </a:prstGeom>
          <a:solidFill>
            <a:srgbClr val="BE0F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71328" y="304800"/>
            <a:ext cx="1690624" cy="392076"/>
          </a:xfrm>
          <a:prstGeom prst="rect">
            <a:avLst/>
          </a:prstGeom>
        </p:spPr>
      </p:pic>
      <p:sp>
        <p:nvSpPr>
          <p:cNvPr id="2" name="Date Placeholder 1"/>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D2E388-B068-4E60-AE3C-FAF10A56C7D3}" type="slidenum">
              <a:rPr lang="en-US" smtClean="0"/>
              <a:pPr/>
              <a:t>‹#›</a:t>
            </a:fld>
            <a:endParaRPr lang="en-US"/>
          </a:p>
        </p:txBody>
      </p:sp>
      <p:sp>
        <p:nvSpPr>
          <p:cNvPr id="11" name="Title 1"/>
          <p:cNvSpPr>
            <a:spLocks noGrp="1"/>
          </p:cNvSpPr>
          <p:nvPr>
            <p:ph type="title" hasCustomPrompt="1"/>
          </p:nvPr>
        </p:nvSpPr>
        <p:spPr>
          <a:xfrm>
            <a:off x="101600" y="37784"/>
            <a:ext cx="9855200" cy="876617"/>
          </a:xfrm>
        </p:spPr>
        <p:txBody>
          <a:bodyPr>
            <a:normAutofit/>
          </a:bodyPr>
          <a:lstStyle>
            <a:lvl1pPr algn="l">
              <a:defRPr lang="en-US" sz="2800" b="1" kern="1200" baseline="0" dirty="0">
                <a:solidFill>
                  <a:schemeClr val="bg1"/>
                </a:solidFill>
                <a:latin typeface="Arial" panose="020B0604020202020204" pitchFamily="34" charset="0"/>
                <a:ea typeface="+mj-ea"/>
                <a:cs typeface="Arial" panose="020B0604020202020204" pitchFamily="34" charset="0"/>
              </a:defRPr>
            </a:lvl1pPr>
          </a:lstStyle>
          <a:p>
            <a:r>
              <a:rPr lang="en-US" dirty="0"/>
              <a:t>Headline goes here.</a:t>
            </a:r>
          </a:p>
        </p:txBody>
      </p:sp>
      <p:sp>
        <p:nvSpPr>
          <p:cNvPr id="12" name="Text Placeholder 11"/>
          <p:cNvSpPr>
            <a:spLocks noGrp="1"/>
          </p:cNvSpPr>
          <p:nvPr>
            <p:ph type="body" sz="quarter" idx="13"/>
          </p:nvPr>
        </p:nvSpPr>
        <p:spPr>
          <a:xfrm>
            <a:off x="508000" y="1371600"/>
            <a:ext cx="11074400" cy="4800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35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1ED80-6B29-BF97-5E24-90120002AD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2BC69B-2519-C00A-7ED6-4B3D850CE21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7D8F03B-6149-6334-C0CD-343AB4C3B0B0}"/>
              </a:ext>
            </a:extLst>
          </p:cNvPr>
          <p:cNvSpPr>
            <a:spLocks noGrp="1"/>
          </p:cNvSpPr>
          <p:nvPr>
            <p:ph type="dt" sz="half" idx="10"/>
          </p:nvPr>
        </p:nvSpPr>
        <p:spPr/>
        <p:txBody>
          <a:bodyPr/>
          <a:lstStyle/>
          <a:p>
            <a:fld id="{373503AD-24D2-F04B-A5C1-AA31754D0B29}" type="datetimeFigureOut">
              <a:t>2/27/24</a:t>
            </a:fld>
            <a:endParaRPr lang="en-US"/>
          </a:p>
        </p:txBody>
      </p:sp>
      <p:sp>
        <p:nvSpPr>
          <p:cNvPr id="5" name="Footer Placeholder 4">
            <a:extLst>
              <a:ext uri="{FF2B5EF4-FFF2-40B4-BE49-F238E27FC236}">
                <a16:creationId xmlns:a16="http://schemas.microsoft.com/office/drawing/2014/main" id="{29593516-BB31-DA4D-AB6F-BFB01C1281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6D5CDE-B307-21F2-867C-DC4DF8C4E40C}"/>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2814732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79E6A-17B8-778C-FF75-E619928E45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F12D5B-44EE-EA69-D35D-B626A46A3B4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098F79-219E-C8B9-56F1-2A85BCDD224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6C47F3-7FED-DB77-E9F1-E29624879858}"/>
              </a:ext>
            </a:extLst>
          </p:cNvPr>
          <p:cNvSpPr>
            <a:spLocks noGrp="1"/>
          </p:cNvSpPr>
          <p:nvPr>
            <p:ph type="dt" sz="half" idx="10"/>
          </p:nvPr>
        </p:nvSpPr>
        <p:spPr/>
        <p:txBody>
          <a:bodyPr/>
          <a:lstStyle/>
          <a:p>
            <a:fld id="{373503AD-24D2-F04B-A5C1-AA31754D0B29}" type="datetimeFigureOut">
              <a:t>2/27/24</a:t>
            </a:fld>
            <a:endParaRPr lang="en-US"/>
          </a:p>
        </p:txBody>
      </p:sp>
      <p:sp>
        <p:nvSpPr>
          <p:cNvPr id="6" name="Footer Placeholder 5">
            <a:extLst>
              <a:ext uri="{FF2B5EF4-FFF2-40B4-BE49-F238E27FC236}">
                <a16:creationId xmlns:a16="http://schemas.microsoft.com/office/drawing/2014/main" id="{18EF1799-6EFC-203F-E1CB-253CAC90D6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C1442B-11ED-F7AA-01B8-2C3F0A493070}"/>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580944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7C431-DE4B-789D-E456-86E843FE989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D858DA6-172B-3E50-92E9-D56DE9F2FD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86F6EC-1FD3-07D2-3AD8-FA4B913BE2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C3ABFD-6F34-181F-BECB-84D0612FAF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B9D10FC-BD05-41C3-DE2E-969CC433D3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78D0D49-9A1B-0478-BDC8-4764F5078B45}"/>
              </a:ext>
            </a:extLst>
          </p:cNvPr>
          <p:cNvSpPr>
            <a:spLocks noGrp="1"/>
          </p:cNvSpPr>
          <p:nvPr>
            <p:ph type="dt" sz="half" idx="10"/>
          </p:nvPr>
        </p:nvSpPr>
        <p:spPr/>
        <p:txBody>
          <a:bodyPr/>
          <a:lstStyle/>
          <a:p>
            <a:fld id="{373503AD-24D2-F04B-A5C1-AA31754D0B29}" type="datetimeFigureOut">
              <a:t>2/27/24</a:t>
            </a:fld>
            <a:endParaRPr lang="en-US"/>
          </a:p>
        </p:txBody>
      </p:sp>
      <p:sp>
        <p:nvSpPr>
          <p:cNvPr id="8" name="Footer Placeholder 7">
            <a:extLst>
              <a:ext uri="{FF2B5EF4-FFF2-40B4-BE49-F238E27FC236}">
                <a16:creationId xmlns:a16="http://schemas.microsoft.com/office/drawing/2014/main" id="{F9EB4F06-A0FC-EA87-1CE2-78BCB70A0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07FF98-CB54-9036-8EDA-027CE6AB532E}"/>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1932955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8E020-6054-97A7-8621-F2F73D571E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52E7FC6-2721-FF5D-3412-027453A5AE5A}"/>
              </a:ext>
            </a:extLst>
          </p:cNvPr>
          <p:cNvSpPr>
            <a:spLocks noGrp="1"/>
          </p:cNvSpPr>
          <p:nvPr>
            <p:ph type="dt" sz="half" idx="10"/>
          </p:nvPr>
        </p:nvSpPr>
        <p:spPr/>
        <p:txBody>
          <a:bodyPr/>
          <a:lstStyle/>
          <a:p>
            <a:fld id="{373503AD-24D2-F04B-A5C1-AA31754D0B29}" type="datetimeFigureOut">
              <a:t>2/27/24</a:t>
            </a:fld>
            <a:endParaRPr lang="en-US"/>
          </a:p>
        </p:txBody>
      </p:sp>
      <p:sp>
        <p:nvSpPr>
          <p:cNvPr id="4" name="Footer Placeholder 3">
            <a:extLst>
              <a:ext uri="{FF2B5EF4-FFF2-40B4-BE49-F238E27FC236}">
                <a16:creationId xmlns:a16="http://schemas.microsoft.com/office/drawing/2014/main" id="{89BF4897-9117-CB63-FB09-E27C92E12A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CC934C-583B-7272-2491-DC5C122039A5}"/>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2516806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54F60B-7360-BF46-C12F-8CE68A33A4A4}"/>
              </a:ext>
            </a:extLst>
          </p:cNvPr>
          <p:cNvSpPr>
            <a:spLocks noGrp="1"/>
          </p:cNvSpPr>
          <p:nvPr>
            <p:ph type="dt" sz="half" idx="10"/>
          </p:nvPr>
        </p:nvSpPr>
        <p:spPr/>
        <p:txBody>
          <a:bodyPr/>
          <a:lstStyle/>
          <a:p>
            <a:fld id="{373503AD-24D2-F04B-A5C1-AA31754D0B29}" type="datetimeFigureOut">
              <a:t>2/27/24</a:t>
            </a:fld>
            <a:endParaRPr lang="en-US"/>
          </a:p>
        </p:txBody>
      </p:sp>
      <p:sp>
        <p:nvSpPr>
          <p:cNvPr id="3" name="Footer Placeholder 2">
            <a:extLst>
              <a:ext uri="{FF2B5EF4-FFF2-40B4-BE49-F238E27FC236}">
                <a16:creationId xmlns:a16="http://schemas.microsoft.com/office/drawing/2014/main" id="{3A71875E-A79C-81C5-3749-C58115613C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83141A-05A2-C746-C8A1-60A7D25FCD6A}"/>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3288301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7485E-2EB8-7700-F135-DE0C224CCB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95F6BE-5394-C1FF-B7DF-1C5BC169BB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18E153-E882-7D01-90F1-2257067BFA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70155E-1AA0-B9FA-DEB7-16EF2879D9D1}"/>
              </a:ext>
            </a:extLst>
          </p:cNvPr>
          <p:cNvSpPr>
            <a:spLocks noGrp="1"/>
          </p:cNvSpPr>
          <p:nvPr>
            <p:ph type="dt" sz="half" idx="10"/>
          </p:nvPr>
        </p:nvSpPr>
        <p:spPr/>
        <p:txBody>
          <a:bodyPr/>
          <a:lstStyle/>
          <a:p>
            <a:fld id="{373503AD-24D2-F04B-A5C1-AA31754D0B29}" type="datetimeFigureOut">
              <a:t>2/27/24</a:t>
            </a:fld>
            <a:endParaRPr lang="en-US"/>
          </a:p>
        </p:txBody>
      </p:sp>
      <p:sp>
        <p:nvSpPr>
          <p:cNvPr id="6" name="Footer Placeholder 5">
            <a:extLst>
              <a:ext uri="{FF2B5EF4-FFF2-40B4-BE49-F238E27FC236}">
                <a16:creationId xmlns:a16="http://schemas.microsoft.com/office/drawing/2014/main" id="{56E3C570-79B3-D611-073E-63E112C686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EA60DF-032C-BDFB-61B8-E8DCB6CE79DE}"/>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1846074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CE054-39B5-8E60-05E0-5D51DD343A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EE3B5C4-9277-7D93-1F3F-7CD55984B4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7CF05DD-F49D-E262-2EB1-63C906579D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3009B9-45C5-A0F0-43C5-44F18ED77F67}"/>
              </a:ext>
            </a:extLst>
          </p:cNvPr>
          <p:cNvSpPr>
            <a:spLocks noGrp="1"/>
          </p:cNvSpPr>
          <p:nvPr>
            <p:ph type="dt" sz="half" idx="10"/>
          </p:nvPr>
        </p:nvSpPr>
        <p:spPr/>
        <p:txBody>
          <a:bodyPr/>
          <a:lstStyle/>
          <a:p>
            <a:fld id="{373503AD-24D2-F04B-A5C1-AA31754D0B29}" type="datetimeFigureOut">
              <a:t>2/27/24</a:t>
            </a:fld>
            <a:endParaRPr lang="en-US"/>
          </a:p>
        </p:txBody>
      </p:sp>
      <p:sp>
        <p:nvSpPr>
          <p:cNvPr id="6" name="Footer Placeholder 5">
            <a:extLst>
              <a:ext uri="{FF2B5EF4-FFF2-40B4-BE49-F238E27FC236}">
                <a16:creationId xmlns:a16="http://schemas.microsoft.com/office/drawing/2014/main" id="{E9A05333-E740-591E-B01A-4D03B6A77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3EF06A-7E9A-CA09-69B4-8E1E9943882A}"/>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756865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E2A8B3-8D2F-D70B-E6B7-CBB4FE8D7A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CEA30CC-EDFC-54F0-0044-07664F718D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1E6445-277D-3BA2-7EE7-E38C71E92A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73503AD-24D2-F04B-A5C1-AA31754D0B29}" type="datetimeFigureOut">
              <a:t>2/27/24</a:t>
            </a:fld>
            <a:endParaRPr lang="en-US"/>
          </a:p>
        </p:txBody>
      </p:sp>
      <p:sp>
        <p:nvSpPr>
          <p:cNvPr id="5" name="Footer Placeholder 4">
            <a:extLst>
              <a:ext uri="{FF2B5EF4-FFF2-40B4-BE49-F238E27FC236}">
                <a16:creationId xmlns:a16="http://schemas.microsoft.com/office/drawing/2014/main" id="{2673E237-4CE6-4C50-3DAB-27E3859C25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F7ABBC7-97EE-5DB4-8DC8-23B77B6493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5F24233-0586-EA44-99C2-E26DC30F5375}" type="slidenum">
              <a:t>‹#›</a:t>
            </a:fld>
            <a:endParaRPr lang="en-US"/>
          </a:p>
        </p:txBody>
      </p:sp>
    </p:spTree>
    <p:extLst>
      <p:ext uri="{BB962C8B-B14F-4D97-AF65-F5344CB8AC3E}">
        <p14:creationId xmlns:p14="http://schemas.microsoft.com/office/powerpoint/2010/main" val="33364789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b="1" i="1" kern="1200">
          <a:solidFill>
            <a:schemeClr val="tx1"/>
          </a:solidFill>
          <a:latin typeface="Garamond" panose="020204040303010108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Garamond" panose="020204040303010108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aramond" panose="020204040303010108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ramond" panose="020204040303010108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ramond" panose="020204040303010108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ramond" panose="020204040303010108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Garamond"/>
              <a:buNone/>
              <a:defRPr sz="4400" b="0" i="0" u="none" strike="noStrike" cap="none">
                <a:solidFill>
                  <a:schemeClr val="dk1"/>
                </a:solidFill>
                <a:latin typeface="Garamond"/>
                <a:ea typeface="Garamond"/>
                <a:cs typeface="Garamond"/>
                <a:sym typeface="Garamon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Garamond"/>
                <a:ea typeface="Garamond"/>
                <a:cs typeface="Garamond"/>
                <a:sym typeface="Garamond"/>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Garamond"/>
                <a:ea typeface="Garamond"/>
                <a:cs typeface="Garamond"/>
                <a:sym typeface="Garamond"/>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Garamond"/>
                <a:ea typeface="Garamond"/>
                <a:cs typeface="Garamond"/>
                <a:sym typeface="Garamond"/>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aramond"/>
                <a:ea typeface="Garamond"/>
                <a:cs typeface="Garamond"/>
                <a:sym typeface="Garamond"/>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aramond"/>
                <a:ea typeface="Garamond"/>
                <a:cs typeface="Garamond"/>
                <a:sym typeface="Garamond"/>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aramond"/>
                <a:ea typeface="Garamond"/>
                <a:cs typeface="Garamond"/>
                <a:sym typeface="Garamond"/>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aramond"/>
                <a:ea typeface="Garamond"/>
                <a:cs typeface="Garamond"/>
                <a:sym typeface="Garamond"/>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aramond"/>
                <a:ea typeface="Garamond"/>
                <a:cs typeface="Garamond"/>
                <a:sym typeface="Garamond"/>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Garamond"/>
                <a:ea typeface="Garamond"/>
                <a:cs typeface="Garamond"/>
                <a:sym typeface="Garamond"/>
              </a:defRPr>
            </a:lvl9pPr>
          </a:lstStyle>
          <a:p>
            <a:endParaRPr/>
          </a:p>
        </p:txBody>
      </p:sp>
      <p:sp>
        <p:nvSpPr>
          <p:cNvPr id="8" name="Google Shape;8;p1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2pPr>
            <a:lvl3pPr marR="0" lvl="2"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3pPr>
            <a:lvl4pPr marR="0" lvl="3"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4pPr>
            <a:lvl5pPr marR="0" lvl="4"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5pPr>
            <a:lvl6pPr marR="0" lvl="5"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6pPr>
            <a:lvl7pPr marR="0" lvl="6"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7pPr>
            <a:lvl8pPr marR="0" lvl="7"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8pPr>
            <a:lvl9pPr marR="0" lvl="8"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9pPr>
          </a:lstStyle>
          <a:p>
            <a:endParaRPr/>
          </a:p>
        </p:txBody>
      </p:sp>
      <p:sp>
        <p:nvSpPr>
          <p:cNvPr id="9" name="Google Shape;9;p1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2pPr>
            <a:lvl3pPr marR="0" lvl="2"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3pPr>
            <a:lvl4pPr marR="0" lvl="3"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4pPr>
            <a:lvl5pPr marR="0" lvl="4"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5pPr>
            <a:lvl6pPr marR="0" lvl="5"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6pPr>
            <a:lvl7pPr marR="0" lvl="6"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7pPr>
            <a:lvl8pPr marR="0" lvl="7"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8pPr>
            <a:lvl9pPr marR="0" lvl="8"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9pPr>
          </a:lstStyle>
          <a:p>
            <a:endParaRPr/>
          </a:p>
        </p:txBody>
      </p:sp>
      <p:sp>
        <p:nvSpPr>
          <p:cNvPr id="10" name="Google Shape;10;p1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Garamond"/>
                <a:ea typeface="Garamond"/>
                <a:cs typeface="Garamond"/>
                <a:sym typeface="Garamond"/>
              </a:defRPr>
            </a:lvl1pPr>
            <a:lvl2pPr marL="0" marR="0" lvl="1" indent="0" algn="r" rtl="0">
              <a:spcBef>
                <a:spcPts val="0"/>
              </a:spcBef>
              <a:buNone/>
              <a:defRPr sz="1200" b="0" i="0" u="none" strike="noStrike" cap="none">
                <a:solidFill>
                  <a:srgbClr val="888888"/>
                </a:solidFill>
                <a:latin typeface="Garamond"/>
                <a:ea typeface="Garamond"/>
                <a:cs typeface="Garamond"/>
                <a:sym typeface="Garamond"/>
              </a:defRPr>
            </a:lvl2pPr>
            <a:lvl3pPr marL="0" marR="0" lvl="2" indent="0" algn="r" rtl="0">
              <a:spcBef>
                <a:spcPts val="0"/>
              </a:spcBef>
              <a:buNone/>
              <a:defRPr sz="1200" b="0" i="0" u="none" strike="noStrike" cap="none">
                <a:solidFill>
                  <a:srgbClr val="888888"/>
                </a:solidFill>
                <a:latin typeface="Garamond"/>
                <a:ea typeface="Garamond"/>
                <a:cs typeface="Garamond"/>
                <a:sym typeface="Garamond"/>
              </a:defRPr>
            </a:lvl3pPr>
            <a:lvl4pPr marL="0" marR="0" lvl="3" indent="0" algn="r" rtl="0">
              <a:spcBef>
                <a:spcPts val="0"/>
              </a:spcBef>
              <a:buNone/>
              <a:defRPr sz="1200" b="0" i="0" u="none" strike="noStrike" cap="none">
                <a:solidFill>
                  <a:srgbClr val="888888"/>
                </a:solidFill>
                <a:latin typeface="Garamond"/>
                <a:ea typeface="Garamond"/>
                <a:cs typeface="Garamond"/>
                <a:sym typeface="Garamond"/>
              </a:defRPr>
            </a:lvl4pPr>
            <a:lvl5pPr marL="0" marR="0" lvl="4" indent="0" algn="r" rtl="0">
              <a:spcBef>
                <a:spcPts val="0"/>
              </a:spcBef>
              <a:buNone/>
              <a:defRPr sz="1200" b="0" i="0" u="none" strike="noStrike" cap="none">
                <a:solidFill>
                  <a:srgbClr val="888888"/>
                </a:solidFill>
                <a:latin typeface="Garamond"/>
                <a:ea typeface="Garamond"/>
                <a:cs typeface="Garamond"/>
                <a:sym typeface="Garamond"/>
              </a:defRPr>
            </a:lvl5pPr>
            <a:lvl6pPr marL="0" marR="0" lvl="5" indent="0" algn="r" rtl="0">
              <a:spcBef>
                <a:spcPts val="0"/>
              </a:spcBef>
              <a:buNone/>
              <a:defRPr sz="1200" b="0" i="0" u="none" strike="noStrike" cap="none">
                <a:solidFill>
                  <a:srgbClr val="888888"/>
                </a:solidFill>
                <a:latin typeface="Garamond"/>
                <a:ea typeface="Garamond"/>
                <a:cs typeface="Garamond"/>
                <a:sym typeface="Garamond"/>
              </a:defRPr>
            </a:lvl6pPr>
            <a:lvl7pPr marL="0" marR="0" lvl="6" indent="0" algn="r" rtl="0">
              <a:spcBef>
                <a:spcPts val="0"/>
              </a:spcBef>
              <a:buNone/>
              <a:defRPr sz="1200" b="0" i="0" u="none" strike="noStrike" cap="none">
                <a:solidFill>
                  <a:srgbClr val="888888"/>
                </a:solidFill>
                <a:latin typeface="Garamond"/>
                <a:ea typeface="Garamond"/>
                <a:cs typeface="Garamond"/>
                <a:sym typeface="Garamond"/>
              </a:defRPr>
            </a:lvl7pPr>
            <a:lvl8pPr marL="0" marR="0" lvl="7" indent="0" algn="r" rtl="0">
              <a:spcBef>
                <a:spcPts val="0"/>
              </a:spcBef>
              <a:buNone/>
              <a:defRPr sz="1200" b="0" i="0" u="none" strike="noStrike" cap="none">
                <a:solidFill>
                  <a:srgbClr val="888888"/>
                </a:solidFill>
                <a:latin typeface="Garamond"/>
                <a:ea typeface="Garamond"/>
                <a:cs typeface="Garamond"/>
                <a:sym typeface="Garamond"/>
              </a:defRPr>
            </a:lvl8pPr>
            <a:lvl9pPr marL="0" marR="0" lvl="8" indent="0" algn="r" rtl="0">
              <a:spcBef>
                <a:spcPts val="0"/>
              </a:spcBef>
              <a:buNone/>
              <a:defRPr sz="1200" b="0" i="0" u="none" strike="noStrike" cap="none">
                <a:solidFill>
                  <a:srgbClr val="888888"/>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089437487"/>
      </p:ext>
    </p:extLst>
  </p:cSld>
  <p:clrMap bg1="lt1" tx1="dk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1"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11.png"/></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14.xml"/><Relationship Id="rId4" Type="http://schemas.openxmlformats.org/officeDocument/2006/relationships/image" Target="../media/image17.svg"/></Relationships>
</file>

<file path=ppt/slides/_rels/slide4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14.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9.xml.rels><?xml version="1.0" encoding="UTF-8" standalone="yes"?>
<Relationships xmlns="http://schemas.openxmlformats.org/package/2006/relationships"><Relationship Id="rId3" Type="http://schemas.openxmlformats.org/officeDocument/2006/relationships/hyperlink" Target="https://apps.dtic.mil/sti/tr/pdf/ADA591720.pdf" TargetMode="External"/><Relationship Id="rId2" Type="http://schemas.openxmlformats.org/officeDocument/2006/relationships/hyperlink" Target="https://philarchive.org/archive/SMIPFO-4"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87215-9282-F567-A9FB-E7C988B399F9}"/>
              </a:ext>
            </a:extLst>
          </p:cNvPr>
          <p:cNvSpPr>
            <a:spLocks noGrp="1"/>
          </p:cNvSpPr>
          <p:nvPr>
            <p:ph type="ctrTitle"/>
          </p:nvPr>
        </p:nvSpPr>
        <p:spPr>
          <a:xfrm>
            <a:off x="725214" y="1600200"/>
            <a:ext cx="10920248" cy="2387600"/>
          </a:xfrm>
        </p:spPr>
        <p:txBody>
          <a:bodyPr>
            <a:normAutofit/>
          </a:bodyPr>
          <a:lstStyle/>
          <a:p>
            <a:r>
              <a:rPr lang="en-US"/>
              <a:t>Top-Down Intelligence Analysis</a:t>
            </a:r>
          </a:p>
        </p:txBody>
      </p:sp>
      <p:sp>
        <p:nvSpPr>
          <p:cNvPr id="3" name="Subtitle 2">
            <a:extLst>
              <a:ext uri="{FF2B5EF4-FFF2-40B4-BE49-F238E27FC236}">
                <a16:creationId xmlns:a16="http://schemas.microsoft.com/office/drawing/2014/main" id="{1D80C18C-1A34-49F2-2BFF-9440AB321885}"/>
              </a:ext>
            </a:extLst>
          </p:cNvPr>
          <p:cNvSpPr>
            <a:spLocks noGrp="1"/>
          </p:cNvSpPr>
          <p:nvPr>
            <p:ph type="subTitle" idx="1"/>
          </p:nvPr>
        </p:nvSpPr>
        <p:spPr>
          <a:xfrm>
            <a:off x="1524000" y="4183117"/>
            <a:ext cx="9144000" cy="2307135"/>
          </a:xfrm>
        </p:spPr>
        <p:txBody>
          <a:bodyPr>
            <a:normAutofit/>
          </a:bodyPr>
          <a:lstStyle/>
          <a:p>
            <a:pPr marL="0" lvl="0" indent="0" algn="ctr" rtl="0">
              <a:lnSpc>
                <a:spcPct val="90000"/>
              </a:lnSpc>
              <a:spcBef>
                <a:spcPts val="0"/>
              </a:spcBef>
              <a:spcAft>
                <a:spcPts val="0"/>
              </a:spcAft>
              <a:buClr>
                <a:schemeClr val="dk1"/>
              </a:buClr>
              <a:buSzPts val="2400"/>
              <a:buNone/>
            </a:pPr>
            <a:r>
              <a:rPr lang="en-US"/>
              <a:t>John Beverley</a:t>
            </a:r>
          </a:p>
          <a:p>
            <a:pPr marL="0" lvl="0" indent="0" algn="ctr" rtl="0">
              <a:lnSpc>
                <a:spcPct val="90000"/>
              </a:lnSpc>
              <a:spcBef>
                <a:spcPts val="0"/>
              </a:spcBef>
              <a:spcAft>
                <a:spcPts val="0"/>
              </a:spcAft>
              <a:buClr>
                <a:schemeClr val="dk1"/>
              </a:buClr>
              <a:buSzPts val="2400"/>
              <a:buNone/>
            </a:pPr>
            <a:endParaRPr lang="en-US"/>
          </a:p>
          <a:p>
            <a:pPr marL="0" lvl="0" indent="0" algn="ctr" rtl="0">
              <a:lnSpc>
                <a:spcPct val="90000"/>
              </a:lnSpc>
              <a:spcBef>
                <a:spcPts val="0"/>
              </a:spcBef>
              <a:spcAft>
                <a:spcPts val="0"/>
              </a:spcAft>
              <a:buClr>
                <a:schemeClr val="dk1"/>
              </a:buClr>
              <a:buSzPts val="2400"/>
              <a:buNone/>
            </a:pPr>
            <a:r>
              <a:rPr lang="en-US" i="0"/>
              <a:t>Assistant Professor</a:t>
            </a:r>
            <a:r>
              <a:rPr lang="en-US"/>
              <a:t>, </a:t>
            </a:r>
            <a:r>
              <a:rPr lang="en-US" i="1"/>
              <a:t>University at Buffalo</a:t>
            </a:r>
          </a:p>
          <a:p>
            <a:pPr marL="0" lvl="0" indent="0" algn="ctr" rtl="0">
              <a:lnSpc>
                <a:spcPct val="90000"/>
              </a:lnSpc>
              <a:spcBef>
                <a:spcPts val="0"/>
              </a:spcBef>
              <a:spcAft>
                <a:spcPts val="0"/>
              </a:spcAft>
              <a:buClr>
                <a:schemeClr val="dk1"/>
              </a:buClr>
              <a:buSzPts val="2400"/>
              <a:buNone/>
            </a:pPr>
            <a:r>
              <a:rPr lang="en-US" i="0"/>
              <a:t>Co-Director, National Center for Ontological Research </a:t>
            </a:r>
          </a:p>
          <a:p>
            <a:pPr marL="0" lvl="0" indent="0" algn="ctr" rtl="0">
              <a:lnSpc>
                <a:spcPct val="90000"/>
              </a:lnSpc>
              <a:spcBef>
                <a:spcPts val="0"/>
              </a:spcBef>
              <a:spcAft>
                <a:spcPts val="0"/>
              </a:spcAft>
              <a:buClr>
                <a:schemeClr val="dk1"/>
              </a:buClr>
              <a:buSzPts val="2400"/>
              <a:buNone/>
            </a:pPr>
            <a:r>
              <a:rPr lang="en-US" i="0"/>
              <a:t>Affiliate Faculty</a:t>
            </a:r>
            <a:r>
              <a:rPr lang="en-US"/>
              <a:t>, </a:t>
            </a:r>
            <a:r>
              <a:rPr lang="en-US" i="1"/>
              <a:t>Institute of Artificial Intelligence and Data Science</a:t>
            </a:r>
          </a:p>
          <a:p>
            <a:endParaRPr lang="en-US"/>
          </a:p>
        </p:txBody>
      </p:sp>
      <p:pic>
        <p:nvPicPr>
          <p:cNvPr id="4" name="Picture 3" descr="A black background with white text&#10;&#10;Description automatically generated">
            <a:extLst>
              <a:ext uri="{FF2B5EF4-FFF2-40B4-BE49-F238E27FC236}">
                <a16:creationId xmlns:a16="http://schemas.microsoft.com/office/drawing/2014/main" id="{626AE0EC-43D8-E0B0-B868-F77B95F07F4D}"/>
              </a:ext>
            </a:extLst>
          </p:cNvPr>
          <p:cNvPicPr>
            <a:picLocks noChangeAspect="1"/>
          </p:cNvPicPr>
          <p:nvPr/>
        </p:nvPicPr>
        <p:blipFill>
          <a:blip r:embed="rId2"/>
          <a:stretch>
            <a:fillRect/>
          </a:stretch>
        </p:blipFill>
        <p:spPr>
          <a:xfrm>
            <a:off x="292099" y="304194"/>
            <a:ext cx="1638301" cy="1419861"/>
          </a:xfrm>
          <a:prstGeom prst="rect">
            <a:avLst/>
          </a:prstGeom>
        </p:spPr>
      </p:pic>
      <p:pic>
        <p:nvPicPr>
          <p:cNvPr id="5" name="Picture 4" descr="A blue sign with white text&#10;&#10;Description automatically generated">
            <a:extLst>
              <a:ext uri="{FF2B5EF4-FFF2-40B4-BE49-F238E27FC236}">
                <a16:creationId xmlns:a16="http://schemas.microsoft.com/office/drawing/2014/main" id="{A3588D7A-F6A1-D812-6978-15278CDC8D42}"/>
              </a:ext>
            </a:extLst>
          </p:cNvPr>
          <p:cNvPicPr>
            <a:picLocks noChangeAspect="1"/>
          </p:cNvPicPr>
          <p:nvPr/>
        </p:nvPicPr>
        <p:blipFill>
          <a:blip r:embed="rId3"/>
          <a:stretch>
            <a:fillRect/>
          </a:stretch>
        </p:blipFill>
        <p:spPr>
          <a:xfrm>
            <a:off x="10463059" y="185635"/>
            <a:ext cx="1436842" cy="1414565"/>
          </a:xfrm>
          <a:prstGeom prst="rect">
            <a:avLst/>
          </a:prstGeom>
        </p:spPr>
      </p:pic>
    </p:spTree>
    <p:extLst>
      <p:ext uri="{BB962C8B-B14F-4D97-AF65-F5344CB8AC3E}">
        <p14:creationId xmlns:p14="http://schemas.microsoft.com/office/powerpoint/2010/main" val="3695939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ainting of a tower of babel&#10;&#10;Description automatically generated">
            <a:extLst>
              <a:ext uri="{FF2B5EF4-FFF2-40B4-BE49-F238E27FC236}">
                <a16:creationId xmlns:a16="http://schemas.microsoft.com/office/drawing/2014/main" id="{E756DD5C-BE2D-61B0-032E-E3B08712DC03}"/>
              </a:ext>
            </a:extLst>
          </p:cNvPr>
          <p:cNvPicPr>
            <a:picLocks noChangeAspect="1"/>
          </p:cNvPicPr>
          <p:nvPr/>
        </p:nvPicPr>
        <p:blipFill>
          <a:blip r:embed="rId2">
            <a:alphaModFix amt="20000"/>
          </a:blip>
          <a:stretch>
            <a:fillRect/>
          </a:stretch>
        </p:blipFill>
        <p:spPr>
          <a:xfrm>
            <a:off x="1" y="-12565"/>
            <a:ext cx="12192000" cy="6898104"/>
          </a:xfrm>
          <a:prstGeom prst="rect">
            <a:avLst/>
          </a:prstGeom>
        </p:spPr>
      </p:pic>
      <p:sp>
        <p:nvSpPr>
          <p:cNvPr id="2" name="Title 1">
            <a:extLst>
              <a:ext uri="{FF2B5EF4-FFF2-40B4-BE49-F238E27FC236}">
                <a16:creationId xmlns:a16="http://schemas.microsoft.com/office/drawing/2014/main" id="{84B209B1-48CC-E2EB-9271-7B8FFBDA9F71}"/>
              </a:ext>
            </a:extLst>
          </p:cNvPr>
          <p:cNvSpPr>
            <a:spLocks noGrp="1"/>
          </p:cNvSpPr>
          <p:nvPr>
            <p:ph type="title"/>
          </p:nvPr>
        </p:nvSpPr>
        <p:spPr/>
        <p:txBody>
          <a:bodyPr/>
          <a:lstStyle/>
          <a:p>
            <a:r>
              <a:rPr lang="en-US"/>
              <a:t>Information Silos</a:t>
            </a:r>
          </a:p>
        </p:txBody>
      </p:sp>
      <p:sp>
        <p:nvSpPr>
          <p:cNvPr id="3" name="Text Placeholder 2">
            <a:extLst>
              <a:ext uri="{FF2B5EF4-FFF2-40B4-BE49-F238E27FC236}">
                <a16:creationId xmlns:a16="http://schemas.microsoft.com/office/drawing/2014/main" id="{5D8040A8-CDC3-F6DF-799F-23CEB16F1579}"/>
              </a:ext>
            </a:extLst>
          </p:cNvPr>
          <p:cNvSpPr>
            <a:spLocks noGrp="1"/>
          </p:cNvSpPr>
          <p:nvPr>
            <p:ph type="body" idx="1"/>
          </p:nvPr>
        </p:nvSpPr>
        <p:spPr>
          <a:xfrm>
            <a:off x="838200" y="1825625"/>
            <a:ext cx="10515600" cy="4950560"/>
          </a:xfrm>
        </p:spPr>
        <p:txBody>
          <a:bodyPr/>
          <a:lstStyle/>
          <a:p>
            <a:r>
              <a:rPr lang="en-US"/>
              <a:t>An </a:t>
            </a:r>
            <a:r>
              <a:rPr lang="en-US" i="1"/>
              <a:t>information silo </a:t>
            </a:r>
            <a:r>
              <a:rPr lang="en-US"/>
              <a:t>is an information repository, e.g. management system, database, the content of which cannot be integrated with that of other information repositories using computing strategies</a:t>
            </a:r>
          </a:p>
          <a:p>
            <a:endParaRPr lang="en-US"/>
          </a:p>
          <a:p>
            <a:r>
              <a:rPr lang="en-US"/>
              <a:t>Information silos may manifest in an organization for a variety of reasons: </a:t>
            </a:r>
          </a:p>
        </p:txBody>
      </p:sp>
    </p:spTree>
    <p:extLst>
      <p:ext uri="{BB962C8B-B14F-4D97-AF65-F5344CB8AC3E}">
        <p14:creationId xmlns:p14="http://schemas.microsoft.com/office/powerpoint/2010/main" val="222012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5C79D0-D6EF-8A96-AE91-AA936227A7A3}"/>
            </a:ext>
          </a:extLst>
        </p:cNvPr>
        <p:cNvGrpSpPr/>
        <p:nvPr/>
      </p:nvGrpSpPr>
      <p:grpSpPr>
        <a:xfrm>
          <a:off x="0" y="0"/>
          <a:ext cx="0" cy="0"/>
          <a:chOff x="0" y="0"/>
          <a:chExt cx="0" cy="0"/>
        </a:xfrm>
      </p:grpSpPr>
      <p:pic>
        <p:nvPicPr>
          <p:cNvPr id="4" name="Picture 3" descr="A painting of a tower of babel&#10;&#10;Description automatically generated">
            <a:extLst>
              <a:ext uri="{FF2B5EF4-FFF2-40B4-BE49-F238E27FC236}">
                <a16:creationId xmlns:a16="http://schemas.microsoft.com/office/drawing/2014/main" id="{DD0D51B4-C05F-0528-8B86-91404860FECD}"/>
              </a:ext>
            </a:extLst>
          </p:cNvPr>
          <p:cNvPicPr>
            <a:picLocks noChangeAspect="1"/>
          </p:cNvPicPr>
          <p:nvPr/>
        </p:nvPicPr>
        <p:blipFill>
          <a:blip r:embed="rId2">
            <a:alphaModFix amt="20000"/>
          </a:blip>
          <a:stretch>
            <a:fillRect/>
          </a:stretch>
        </p:blipFill>
        <p:spPr>
          <a:xfrm>
            <a:off x="1" y="-12565"/>
            <a:ext cx="12192000" cy="6898104"/>
          </a:xfrm>
          <a:prstGeom prst="rect">
            <a:avLst/>
          </a:prstGeom>
        </p:spPr>
      </p:pic>
      <p:sp>
        <p:nvSpPr>
          <p:cNvPr id="2" name="Title 1">
            <a:extLst>
              <a:ext uri="{FF2B5EF4-FFF2-40B4-BE49-F238E27FC236}">
                <a16:creationId xmlns:a16="http://schemas.microsoft.com/office/drawing/2014/main" id="{ECA29BD3-F85B-2485-732A-504306CB531E}"/>
              </a:ext>
            </a:extLst>
          </p:cNvPr>
          <p:cNvSpPr>
            <a:spLocks noGrp="1"/>
          </p:cNvSpPr>
          <p:nvPr>
            <p:ph type="title"/>
          </p:nvPr>
        </p:nvSpPr>
        <p:spPr/>
        <p:txBody>
          <a:bodyPr/>
          <a:lstStyle/>
          <a:p>
            <a:r>
              <a:rPr lang="en-US"/>
              <a:t>Information Silos</a:t>
            </a:r>
          </a:p>
        </p:txBody>
      </p:sp>
      <p:sp>
        <p:nvSpPr>
          <p:cNvPr id="3" name="Text Placeholder 2">
            <a:extLst>
              <a:ext uri="{FF2B5EF4-FFF2-40B4-BE49-F238E27FC236}">
                <a16:creationId xmlns:a16="http://schemas.microsoft.com/office/drawing/2014/main" id="{404E2238-410D-F9EA-3553-6AF2BB03F0AD}"/>
              </a:ext>
            </a:extLst>
          </p:cNvPr>
          <p:cNvSpPr>
            <a:spLocks noGrp="1"/>
          </p:cNvSpPr>
          <p:nvPr>
            <p:ph type="body" idx="1"/>
          </p:nvPr>
        </p:nvSpPr>
        <p:spPr>
          <a:xfrm>
            <a:off x="838200" y="1825625"/>
            <a:ext cx="10515600" cy="4950560"/>
          </a:xfrm>
        </p:spPr>
        <p:txBody>
          <a:bodyPr/>
          <a:lstStyle/>
          <a:p>
            <a:r>
              <a:rPr lang="en-US"/>
              <a:t>An </a:t>
            </a:r>
            <a:r>
              <a:rPr lang="en-US" i="1"/>
              <a:t>information silo </a:t>
            </a:r>
            <a:r>
              <a:rPr lang="en-US"/>
              <a:t>is an information repository, e.g. management system, database, the content of which cannot be integrated with that of other information repositories using computing strategies</a:t>
            </a:r>
          </a:p>
          <a:p>
            <a:endParaRPr lang="en-US"/>
          </a:p>
          <a:p>
            <a:r>
              <a:rPr lang="en-US"/>
              <a:t>Information silos may manifest in an organization for a variety of reasons: </a:t>
            </a:r>
          </a:p>
          <a:p>
            <a:pPr lvl="1"/>
            <a:r>
              <a:rPr lang="en-US" b="1">
                <a:solidFill>
                  <a:srgbClr val="FF0000"/>
                </a:solidFill>
              </a:rPr>
              <a:t>Ignorance – Do not realize a given information repository exists </a:t>
            </a:r>
          </a:p>
        </p:txBody>
      </p:sp>
    </p:spTree>
    <p:extLst>
      <p:ext uri="{BB962C8B-B14F-4D97-AF65-F5344CB8AC3E}">
        <p14:creationId xmlns:p14="http://schemas.microsoft.com/office/powerpoint/2010/main" val="3380923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A95E5-C8EE-9BF3-7A64-F75AE3C0B582}"/>
            </a:ext>
          </a:extLst>
        </p:cNvPr>
        <p:cNvGrpSpPr/>
        <p:nvPr/>
      </p:nvGrpSpPr>
      <p:grpSpPr>
        <a:xfrm>
          <a:off x="0" y="0"/>
          <a:ext cx="0" cy="0"/>
          <a:chOff x="0" y="0"/>
          <a:chExt cx="0" cy="0"/>
        </a:xfrm>
      </p:grpSpPr>
      <p:pic>
        <p:nvPicPr>
          <p:cNvPr id="4" name="Picture 3" descr="A painting of a tower of babel&#10;&#10;Description automatically generated">
            <a:extLst>
              <a:ext uri="{FF2B5EF4-FFF2-40B4-BE49-F238E27FC236}">
                <a16:creationId xmlns:a16="http://schemas.microsoft.com/office/drawing/2014/main" id="{9AFF5ECC-47A8-7A64-DC59-4FBF17530C18}"/>
              </a:ext>
            </a:extLst>
          </p:cNvPr>
          <p:cNvPicPr>
            <a:picLocks noChangeAspect="1"/>
          </p:cNvPicPr>
          <p:nvPr/>
        </p:nvPicPr>
        <p:blipFill>
          <a:blip r:embed="rId2">
            <a:alphaModFix amt="20000"/>
          </a:blip>
          <a:stretch>
            <a:fillRect/>
          </a:stretch>
        </p:blipFill>
        <p:spPr>
          <a:xfrm>
            <a:off x="1" y="-12565"/>
            <a:ext cx="12192000" cy="6898104"/>
          </a:xfrm>
          <a:prstGeom prst="rect">
            <a:avLst/>
          </a:prstGeom>
        </p:spPr>
      </p:pic>
      <p:sp>
        <p:nvSpPr>
          <p:cNvPr id="2" name="Title 1">
            <a:extLst>
              <a:ext uri="{FF2B5EF4-FFF2-40B4-BE49-F238E27FC236}">
                <a16:creationId xmlns:a16="http://schemas.microsoft.com/office/drawing/2014/main" id="{DC444D65-7443-342B-A7D7-A08B472EE5BE}"/>
              </a:ext>
            </a:extLst>
          </p:cNvPr>
          <p:cNvSpPr>
            <a:spLocks noGrp="1"/>
          </p:cNvSpPr>
          <p:nvPr>
            <p:ph type="title"/>
          </p:nvPr>
        </p:nvSpPr>
        <p:spPr/>
        <p:txBody>
          <a:bodyPr/>
          <a:lstStyle/>
          <a:p>
            <a:r>
              <a:rPr lang="en-US"/>
              <a:t>Information Silos</a:t>
            </a:r>
          </a:p>
        </p:txBody>
      </p:sp>
      <p:sp>
        <p:nvSpPr>
          <p:cNvPr id="3" name="Text Placeholder 2">
            <a:extLst>
              <a:ext uri="{FF2B5EF4-FFF2-40B4-BE49-F238E27FC236}">
                <a16:creationId xmlns:a16="http://schemas.microsoft.com/office/drawing/2014/main" id="{598097A8-29E1-443C-BD67-21A931BA5964}"/>
              </a:ext>
            </a:extLst>
          </p:cNvPr>
          <p:cNvSpPr>
            <a:spLocks noGrp="1"/>
          </p:cNvSpPr>
          <p:nvPr>
            <p:ph type="body" idx="1"/>
          </p:nvPr>
        </p:nvSpPr>
        <p:spPr>
          <a:xfrm>
            <a:off x="838200" y="1825625"/>
            <a:ext cx="10515600" cy="4950560"/>
          </a:xfrm>
        </p:spPr>
        <p:txBody>
          <a:bodyPr/>
          <a:lstStyle/>
          <a:p>
            <a:r>
              <a:rPr lang="en-US"/>
              <a:t>An </a:t>
            </a:r>
            <a:r>
              <a:rPr lang="en-US" i="1"/>
              <a:t>information silo </a:t>
            </a:r>
            <a:r>
              <a:rPr lang="en-US"/>
              <a:t>is an information repository, e.g. management system, database, the content of which cannot be integrated with that of other information repositories using computing strategies</a:t>
            </a:r>
          </a:p>
          <a:p>
            <a:endParaRPr lang="en-US"/>
          </a:p>
          <a:p>
            <a:r>
              <a:rPr lang="en-US"/>
              <a:t>Information silos may manifest in an organization for a variety of reasons: </a:t>
            </a:r>
          </a:p>
          <a:p>
            <a:pPr lvl="1"/>
            <a:r>
              <a:rPr lang="en-US" b="1"/>
              <a:t>Ignorance</a:t>
            </a:r>
            <a:r>
              <a:rPr lang="en-US"/>
              <a:t> – Do not realize a given information repository exists </a:t>
            </a:r>
          </a:p>
          <a:p>
            <a:pPr lvl="1"/>
            <a:r>
              <a:rPr lang="en-US" b="1">
                <a:solidFill>
                  <a:srgbClr val="FF0000"/>
                </a:solidFill>
              </a:rPr>
              <a:t>Inaccessible – Do not have the appropriate permissions to access </a:t>
            </a:r>
          </a:p>
        </p:txBody>
      </p:sp>
    </p:spTree>
    <p:extLst>
      <p:ext uri="{BB962C8B-B14F-4D97-AF65-F5344CB8AC3E}">
        <p14:creationId xmlns:p14="http://schemas.microsoft.com/office/powerpoint/2010/main" val="2356450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E629A4-F4C1-F4D3-59DF-46624BA7D7A6}"/>
            </a:ext>
          </a:extLst>
        </p:cNvPr>
        <p:cNvGrpSpPr/>
        <p:nvPr/>
      </p:nvGrpSpPr>
      <p:grpSpPr>
        <a:xfrm>
          <a:off x="0" y="0"/>
          <a:ext cx="0" cy="0"/>
          <a:chOff x="0" y="0"/>
          <a:chExt cx="0" cy="0"/>
        </a:xfrm>
      </p:grpSpPr>
      <p:pic>
        <p:nvPicPr>
          <p:cNvPr id="4" name="Picture 3" descr="A painting of a tower of babel&#10;&#10;Description automatically generated">
            <a:extLst>
              <a:ext uri="{FF2B5EF4-FFF2-40B4-BE49-F238E27FC236}">
                <a16:creationId xmlns:a16="http://schemas.microsoft.com/office/drawing/2014/main" id="{8A8ED21A-B70E-9FCF-4036-9F80F173FF9E}"/>
              </a:ext>
            </a:extLst>
          </p:cNvPr>
          <p:cNvPicPr>
            <a:picLocks noChangeAspect="1"/>
          </p:cNvPicPr>
          <p:nvPr/>
        </p:nvPicPr>
        <p:blipFill>
          <a:blip r:embed="rId2">
            <a:alphaModFix amt="20000"/>
          </a:blip>
          <a:stretch>
            <a:fillRect/>
          </a:stretch>
        </p:blipFill>
        <p:spPr>
          <a:xfrm>
            <a:off x="1" y="-12565"/>
            <a:ext cx="12192000" cy="6898104"/>
          </a:xfrm>
          <a:prstGeom prst="rect">
            <a:avLst/>
          </a:prstGeom>
        </p:spPr>
      </p:pic>
      <p:sp>
        <p:nvSpPr>
          <p:cNvPr id="2" name="Title 1">
            <a:extLst>
              <a:ext uri="{FF2B5EF4-FFF2-40B4-BE49-F238E27FC236}">
                <a16:creationId xmlns:a16="http://schemas.microsoft.com/office/drawing/2014/main" id="{0187E4CD-6C16-5393-9F46-DC4CF058C083}"/>
              </a:ext>
            </a:extLst>
          </p:cNvPr>
          <p:cNvSpPr>
            <a:spLocks noGrp="1"/>
          </p:cNvSpPr>
          <p:nvPr>
            <p:ph type="title"/>
          </p:nvPr>
        </p:nvSpPr>
        <p:spPr/>
        <p:txBody>
          <a:bodyPr/>
          <a:lstStyle/>
          <a:p>
            <a:r>
              <a:rPr lang="en-US"/>
              <a:t>Information Silos</a:t>
            </a:r>
          </a:p>
        </p:txBody>
      </p:sp>
      <p:sp>
        <p:nvSpPr>
          <p:cNvPr id="3" name="Text Placeholder 2">
            <a:extLst>
              <a:ext uri="{FF2B5EF4-FFF2-40B4-BE49-F238E27FC236}">
                <a16:creationId xmlns:a16="http://schemas.microsoft.com/office/drawing/2014/main" id="{694ADD5B-DEBB-0B9B-A2E4-014909F57889}"/>
              </a:ext>
            </a:extLst>
          </p:cNvPr>
          <p:cNvSpPr>
            <a:spLocks noGrp="1"/>
          </p:cNvSpPr>
          <p:nvPr>
            <p:ph type="body" idx="1"/>
          </p:nvPr>
        </p:nvSpPr>
        <p:spPr>
          <a:xfrm>
            <a:off x="838200" y="1825625"/>
            <a:ext cx="10515600" cy="4950560"/>
          </a:xfrm>
        </p:spPr>
        <p:txBody>
          <a:bodyPr/>
          <a:lstStyle/>
          <a:p>
            <a:r>
              <a:rPr lang="en-US"/>
              <a:t>An </a:t>
            </a:r>
            <a:r>
              <a:rPr lang="en-US" i="1"/>
              <a:t>information silo </a:t>
            </a:r>
            <a:r>
              <a:rPr lang="en-US"/>
              <a:t>is an information repository, e.g. management system, database, the content of which cannot be integrated with that of other information repositories using computing strategies</a:t>
            </a:r>
          </a:p>
          <a:p>
            <a:endParaRPr lang="en-US"/>
          </a:p>
          <a:p>
            <a:r>
              <a:rPr lang="en-US"/>
              <a:t>Information silos may manifest in an organization for a variety of reasons: </a:t>
            </a:r>
          </a:p>
          <a:p>
            <a:pPr lvl="1"/>
            <a:r>
              <a:rPr lang="en-US" b="1"/>
              <a:t>Ignorance</a:t>
            </a:r>
            <a:r>
              <a:rPr lang="en-US"/>
              <a:t> – Do not realize a given information repository exists </a:t>
            </a:r>
          </a:p>
          <a:p>
            <a:pPr lvl="1"/>
            <a:r>
              <a:rPr lang="en-US" b="1"/>
              <a:t>Inaccessible</a:t>
            </a:r>
            <a:r>
              <a:rPr lang="en-US"/>
              <a:t> – Do not have the appropriate permissions to access </a:t>
            </a:r>
          </a:p>
          <a:p>
            <a:pPr lvl="1"/>
            <a:r>
              <a:rPr lang="en-US" b="1">
                <a:solidFill>
                  <a:srgbClr val="FF0000"/>
                </a:solidFill>
              </a:rPr>
              <a:t>Infeasible – Do not have the appropriate technology to access</a:t>
            </a:r>
          </a:p>
        </p:txBody>
      </p:sp>
    </p:spTree>
    <p:extLst>
      <p:ext uri="{BB962C8B-B14F-4D97-AF65-F5344CB8AC3E}">
        <p14:creationId xmlns:p14="http://schemas.microsoft.com/office/powerpoint/2010/main" val="34145901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C0F933-D899-39C2-B080-922D3B7201A3}"/>
            </a:ext>
          </a:extLst>
        </p:cNvPr>
        <p:cNvGrpSpPr/>
        <p:nvPr/>
      </p:nvGrpSpPr>
      <p:grpSpPr>
        <a:xfrm>
          <a:off x="0" y="0"/>
          <a:ext cx="0" cy="0"/>
          <a:chOff x="0" y="0"/>
          <a:chExt cx="0" cy="0"/>
        </a:xfrm>
      </p:grpSpPr>
      <p:pic>
        <p:nvPicPr>
          <p:cNvPr id="4" name="Picture 3" descr="A painting of a tower of babel&#10;&#10;Description automatically generated">
            <a:extLst>
              <a:ext uri="{FF2B5EF4-FFF2-40B4-BE49-F238E27FC236}">
                <a16:creationId xmlns:a16="http://schemas.microsoft.com/office/drawing/2014/main" id="{ED669182-EC9D-270E-0516-EFD974F67EBC}"/>
              </a:ext>
            </a:extLst>
          </p:cNvPr>
          <p:cNvPicPr>
            <a:picLocks noChangeAspect="1"/>
          </p:cNvPicPr>
          <p:nvPr/>
        </p:nvPicPr>
        <p:blipFill>
          <a:blip r:embed="rId2">
            <a:alphaModFix amt="20000"/>
          </a:blip>
          <a:stretch>
            <a:fillRect/>
          </a:stretch>
        </p:blipFill>
        <p:spPr>
          <a:xfrm>
            <a:off x="1" y="-12565"/>
            <a:ext cx="12192000" cy="6898104"/>
          </a:xfrm>
          <a:prstGeom prst="rect">
            <a:avLst/>
          </a:prstGeom>
        </p:spPr>
      </p:pic>
      <p:sp>
        <p:nvSpPr>
          <p:cNvPr id="2" name="Title 1">
            <a:extLst>
              <a:ext uri="{FF2B5EF4-FFF2-40B4-BE49-F238E27FC236}">
                <a16:creationId xmlns:a16="http://schemas.microsoft.com/office/drawing/2014/main" id="{78A131FC-FA38-5E7F-BF4D-EFF0D3AA7DC7}"/>
              </a:ext>
            </a:extLst>
          </p:cNvPr>
          <p:cNvSpPr>
            <a:spLocks noGrp="1"/>
          </p:cNvSpPr>
          <p:nvPr>
            <p:ph type="title"/>
          </p:nvPr>
        </p:nvSpPr>
        <p:spPr/>
        <p:txBody>
          <a:bodyPr/>
          <a:lstStyle/>
          <a:p>
            <a:r>
              <a:rPr lang="en-US"/>
              <a:t>Information Silos</a:t>
            </a:r>
          </a:p>
        </p:txBody>
      </p:sp>
      <p:sp>
        <p:nvSpPr>
          <p:cNvPr id="3" name="Text Placeholder 2">
            <a:extLst>
              <a:ext uri="{FF2B5EF4-FFF2-40B4-BE49-F238E27FC236}">
                <a16:creationId xmlns:a16="http://schemas.microsoft.com/office/drawing/2014/main" id="{66078D0D-84EE-8326-5BEA-F558468BB37A}"/>
              </a:ext>
            </a:extLst>
          </p:cNvPr>
          <p:cNvSpPr>
            <a:spLocks noGrp="1"/>
          </p:cNvSpPr>
          <p:nvPr>
            <p:ph type="body" idx="1"/>
          </p:nvPr>
        </p:nvSpPr>
        <p:spPr>
          <a:xfrm>
            <a:off x="838200" y="1825625"/>
            <a:ext cx="10515600" cy="4950560"/>
          </a:xfrm>
        </p:spPr>
        <p:txBody>
          <a:bodyPr/>
          <a:lstStyle/>
          <a:p>
            <a:r>
              <a:rPr lang="en-US"/>
              <a:t>An </a:t>
            </a:r>
            <a:r>
              <a:rPr lang="en-US" i="1"/>
              <a:t>information silo </a:t>
            </a:r>
            <a:r>
              <a:rPr lang="en-US"/>
              <a:t>is an information repository, e.g. management system, database, the content of which cannot be integrated with that of other information repositories using computing strategies</a:t>
            </a:r>
          </a:p>
          <a:p>
            <a:endParaRPr lang="en-US"/>
          </a:p>
          <a:p>
            <a:r>
              <a:rPr lang="en-US"/>
              <a:t>Information silos may manifest in an organization for a variety of reasons: </a:t>
            </a:r>
          </a:p>
          <a:p>
            <a:pPr lvl="1"/>
            <a:r>
              <a:rPr lang="en-US" b="1"/>
              <a:t>Ignorance</a:t>
            </a:r>
            <a:r>
              <a:rPr lang="en-US"/>
              <a:t> – Do not realize a given information repository exists </a:t>
            </a:r>
          </a:p>
          <a:p>
            <a:pPr lvl="1"/>
            <a:r>
              <a:rPr lang="en-US" b="1"/>
              <a:t>Inaccessible</a:t>
            </a:r>
            <a:r>
              <a:rPr lang="en-US"/>
              <a:t> – Do not have the appropriate permissions to access </a:t>
            </a:r>
          </a:p>
          <a:p>
            <a:pPr lvl="1"/>
            <a:r>
              <a:rPr lang="en-US" b="1"/>
              <a:t>Infeasible</a:t>
            </a:r>
            <a:r>
              <a:rPr lang="en-US"/>
              <a:t> – Do not have the appropriate technology to access</a:t>
            </a:r>
          </a:p>
          <a:p>
            <a:pPr lvl="1"/>
            <a:r>
              <a:rPr lang="en-US" b="1">
                <a:solidFill>
                  <a:srgbClr val="FF0000"/>
                </a:solidFill>
              </a:rPr>
              <a:t>Insane – Do not care about integrating with other repositories</a:t>
            </a:r>
          </a:p>
        </p:txBody>
      </p:sp>
    </p:spTree>
    <p:extLst>
      <p:ext uri="{BB962C8B-B14F-4D97-AF65-F5344CB8AC3E}">
        <p14:creationId xmlns:p14="http://schemas.microsoft.com/office/powerpoint/2010/main" val="34731160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6FB9C-59D1-4622-81C7-74649D7EC86E}"/>
              </a:ext>
            </a:extLst>
          </p:cNvPr>
          <p:cNvSpPr>
            <a:spLocks noGrp="1"/>
          </p:cNvSpPr>
          <p:nvPr>
            <p:ph type="title"/>
          </p:nvPr>
        </p:nvSpPr>
        <p:spPr/>
        <p:txBody>
          <a:bodyPr/>
          <a:lstStyle/>
          <a:p>
            <a:r>
              <a:rPr lang="en-US"/>
              <a:t>Promise of Ontology Engineering</a:t>
            </a:r>
          </a:p>
        </p:txBody>
      </p:sp>
      <p:sp>
        <p:nvSpPr>
          <p:cNvPr id="3" name="Content Placeholder 2">
            <a:extLst>
              <a:ext uri="{FF2B5EF4-FFF2-40B4-BE49-F238E27FC236}">
                <a16:creationId xmlns:a16="http://schemas.microsoft.com/office/drawing/2014/main" id="{5BCAB93E-14E0-47E1-BE00-67F5A9E809DD}"/>
              </a:ext>
            </a:extLst>
          </p:cNvPr>
          <p:cNvSpPr>
            <a:spLocks noGrp="1"/>
          </p:cNvSpPr>
          <p:nvPr>
            <p:ph idx="1"/>
          </p:nvPr>
        </p:nvSpPr>
        <p:spPr>
          <a:xfrm>
            <a:off x="838200" y="1825624"/>
            <a:ext cx="10515600" cy="5032375"/>
          </a:xfrm>
        </p:spPr>
        <p:txBody>
          <a:bodyPr>
            <a:normAutofit/>
          </a:bodyPr>
          <a:lstStyle/>
          <a:p>
            <a:r>
              <a:rPr lang="en-US" dirty="0"/>
              <a:t>Ontologies are formally well-defined controlled vocabularies designed to represent entities and logical relationships among them:</a:t>
            </a:r>
            <a:br>
              <a:rPr lang="en-US" dirty="0"/>
            </a:br>
            <a:endParaRPr lang="en-US" dirty="0"/>
          </a:p>
          <a:p>
            <a:pPr lvl="1"/>
            <a:r>
              <a:rPr lang="en-US" dirty="0"/>
              <a:t>Exhibit standardized syntax/semantics, which helps address </a:t>
            </a:r>
            <a:r>
              <a:rPr lang="en-US" b="1" dirty="0">
                <a:solidFill>
                  <a:srgbClr val="FFCC00"/>
                </a:solidFill>
                <a:latin typeface="Arial" panose="020B0604020202020204" pitchFamily="34" charset="0"/>
                <a:cs typeface="Arial" panose="020B0604020202020204" pitchFamily="34" charset="0"/>
              </a:rPr>
              <a:t>VARIETY</a:t>
            </a:r>
            <a:endParaRPr lang="en-US" dirty="0"/>
          </a:p>
          <a:p>
            <a:pPr lvl="1"/>
            <a:r>
              <a:rPr lang="en-US" dirty="0"/>
              <a:t>In logical languages facilitating consistency, which helps address </a:t>
            </a:r>
            <a:r>
              <a:rPr lang="en-US" b="1" dirty="0">
                <a:solidFill>
                  <a:srgbClr val="9F5FCF"/>
                </a:solidFill>
                <a:latin typeface="Arial" panose="020B0604020202020204" pitchFamily="34" charset="0"/>
                <a:cs typeface="Arial" panose="020B0604020202020204" pitchFamily="34" charset="0"/>
              </a:rPr>
              <a:t>VERACITY</a:t>
            </a:r>
            <a:endParaRPr lang="en-US" dirty="0"/>
          </a:p>
          <a:p>
            <a:pPr lvl="1"/>
            <a:r>
              <a:rPr lang="en-US" dirty="0"/>
              <a:t>Queryable for information and inferences, which helps address </a:t>
            </a:r>
            <a:r>
              <a:rPr lang="en-US" b="1" dirty="0">
                <a:solidFill>
                  <a:srgbClr val="41A94D"/>
                </a:solidFill>
                <a:latin typeface="Arial" panose="020B0604020202020204" pitchFamily="34" charset="0"/>
                <a:cs typeface="Arial" panose="020B0604020202020204" pitchFamily="34" charset="0"/>
              </a:rPr>
              <a:t>VALUE</a:t>
            </a:r>
            <a:endParaRPr lang="en-US" dirty="0"/>
          </a:p>
          <a:p>
            <a:pPr lvl="1"/>
            <a:r>
              <a:rPr lang="en-US" dirty="0"/>
              <a:t>Provide a </a:t>
            </a:r>
            <a:r>
              <a:rPr lang="en-US" i="1" dirty="0"/>
              <a:t>lingua franca </a:t>
            </a:r>
            <a:r>
              <a:rPr lang="en-US" dirty="0"/>
              <a:t>across data silos, which helps address </a:t>
            </a:r>
            <a:r>
              <a:rPr lang="en-US" b="1" dirty="0">
                <a:solidFill>
                  <a:srgbClr val="FF0000"/>
                </a:solidFill>
                <a:latin typeface="Arial" panose="020B0604020202020204" pitchFamily="34" charset="0"/>
                <a:cs typeface="Arial" panose="020B0604020202020204" pitchFamily="34" charset="0"/>
              </a:rPr>
              <a:t>VOLUME</a:t>
            </a:r>
            <a:endParaRPr lang="en-US" dirty="0">
              <a:solidFill>
                <a:srgbClr val="FF0000"/>
              </a:solidFill>
            </a:endParaRPr>
          </a:p>
          <a:p>
            <a:pPr lvl="1"/>
            <a:endParaRPr lang="en-US" dirty="0"/>
          </a:p>
          <a:p>
            <a:pPr marL="114300" indent="0">
              <a:buNone/>
            </a:pPr>
            <a:endParaRPr lang="en-US" dirty="0"/>
          </a:p>
          <a:p>
            <a:pPr marL="114300" indent="0">
              <a:buNone/>
            </a:pPr>
            <a:endParaRPr lang="en-US" sz="2000" i="1" dirty="0"/>
          </a:p>
        </p:txBody>
      </p:sp>
      <p:sp>
        <p:nvSpPr>
          <p:cNvPr id="4" name="Slide Number Placeholder 3">
            <a:extLst>
              <a:ext uri="{FF2B5EF4-FFF2-40B4-BE49-F238E27FC236}">
                <a16:creationId xmlns:a16="http://schemas.microsoft.com/office/drawing/2014/main" id="{AB21BCE1-1583-4F5D-A18B-B37CB90C8A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75772012-4F80-4F6B-8E82-2C58E7F9C4D5}" type="slidenum">
              <a:rPr kumimoji="0" lang="en-US" sz="1200" b="0" i="0" u="none" strike="noStrike" kern="0" cap="none" spc="0" normalizeH="0" baseline="0" noProof="0" smtClean="0">
                <a:ln>
                  <a:noFill/>
                </a:ln>
                <a:solidFill>
                  <a:srgbClr val="888888"/>
                </a:solidFill>
                <a:effectLst/>
                <a:uLnTx/>
                <a:uFillTx/>
                <a:latin typeface="Garamond"/>
                <a:sym typeface="Garamon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15</a:t>
            </a:fld>
            <a:endParaRPr kumimoji="0" lang="en-US" sz="1200" b="0" i="0" u="none" strike="noStrike" kern="0" cap="none" spc="0" normalizeH="0" baseline="0" noProof="0">
              <a:ln>
                <a:noFill/>
              </a:ln>
              <a:solidFill>
                <a:srgbClr val="888888"/>
              </a:solidFill>
              <a:effectLst/>
              <a:uLnTx/>
              <a:uFillTx/>
              <a:latin typeface="Garamond"/>
              <a:sym typeface="Garamond"/>
            </a:endParaRPr>
          </a:p>
        </p:txBody>
      </p:sp>
    </p:spTree>
    <p:extLst>
      <p:ext uri="{BB962C8B-B14F-4D97-AF65-F5344CB8AC3E}">
        <p14:creationId xmlns:p14="http://schemas.microsoft.com/office/powerpoint/2010/main" val="1074074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D0A305-691D-328D-7FA7-44AB3E5069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2AF01B-4B5E-D2EA-B420-A0A59D28CC9E}"/>
              </a:ext>
            </a:extLst>
          </p:cNvPr>
          <p:cNvSpPr>
            <a:spLocks noGrp="1"/>
          </p:cNvSpPr>
          <p:nvPr>
            <p:ph type="title"/>
          </p:nvPr>
        </p:nvSpPr>
        <p:spPr/>
        <p:txBody>
          <a:bodyPr/>
          <a:lstStyle/>
          <a:p>
            <a:r>
              <a:rPr lang="en-US"/>
              <a:t>Group Exercise</a:t>
            </a:r>
          </a:p>
        </p:txBody>
      </p:sp>
      <p:sp>
        <p:nvSpPr>
          <p:cNvPr id="3" name="Content Placeholder 2">
            <a:extLst>
              <a:ext uri="{FF2B5EF4-FFF2-40B4-BE49-F238E27FC236}">
                <a16:creationId xmlns:a16="http://schemas.microsoft.com/office/drawing/2014/main" id="{81B875EC-232B-9900-A38F-4E7C1B4D18F3}"/>
              </a:ext>
            </a:extLst>
          </p:cNvPr>
          <p:cNvSpPr>
            <a:spLocks noGrp="1"/>
          </p:cNvSpPr>
          <p:nvPr>
            <p:ph idx="1"/>
          </p:nvPr>
        </p:nvSpPr>
        <p:spPr>
          <a:xfrm>
            <a:off x="838200" y="1825624"/>
            <a:ext cx="10993244" cy="5032375"/>
          </a:xfrm>
        </p:spPr>
        <p:txBody>
          <a:bodyPr/>
          <a:lstStyle/>
          <a:p>
            <a:r>
              <a:rPr lang="en-US"/>
              <a:t>Gather into small groups and reflect how ontologies might address </a:t>
            </a:r>
            <a:r>
              <a:rPr lang="en-US" b="1" dirty="0">
                <a:solidFill>
                  <a:srgbClr val="FFCC00"/>
                </a:solidFill>
                <a:latin typeface="Arial" panose="020B0604020202020204" pitchFamily="34" charset="0"/>
                <a:cs typeface="Arial" panose="020B0604020202020204" pitchFamily="34" charset="0"/>
              </a:rPr>
              <a:t>VARIETY</a:t>
            </a:r>
            <a:r>
              <a:rPr lang="en-US"/>
              <a:t>, </a:t>
            </a:r>
            <a:r>
              <a:rPr lang="en-US" b="1" dirty="0">
                <a:solidFill>
                  <a:srgbClr val="41A94D"/>
                </a:solidFill>
                <a:latin typeface="Arial" panose="020B0604020202020204" pitchFamily="34" charset="0"/>
                <a:cs typeface="Arial" panose="020B0604020202020204" pitchFamily="34" charset="0"/>
              </a:rPr>
              <a:t>VALUE</a:t>
            </a:r>
            <a:r>
              <a:rPr lang="en-US"/>
              <a:t>, </a:t>
            </a:r>
            <a:r>
              <a:rPr lang="en-US" b="1" dirty="0">
                <a:solidFill>
                  <a:srgbClr val="9F5FCF"/>
                </a:solidFill>
                <a:latin typeface="Arial" panose="020B0604020202020204" pitchFamily="34" charset="0"/>
                <a:cs typeface="Arial" panose="020B0604020202020204" pitchFamily="34" charset="0"/>
              </a:rPr>
              <a:t>VERACITY</a:t>
            </a:r>
            <a:r>
              <a:rPr lang="en-US"/>
              <a:t>, and </a:t>
            </a:r>
            <a:r>
              <a:rPr lang="en-US" b="1" dirty="0">
                <a:solidFill>
                  <a:srgbClr val="FF0000"/>
                </a:solidFill>
                <a:latin typeface="Arial" panose="020B0604020202020204" pitchFamily="34" charset="0"/>
                <a:cs typeface="Arial" panose="020B0604020202020204" pitchFamily="34" charset="0"/>
              </a:rPr>
              <a:t>VOLUME</a:t>
            </a:r>
            <a:r>
              <a:rPr lang="en-US"/>
              <a:t>, but not </a:t>
            </a:r>
            <a:r>
              <a:rPr lang="en-US" b="1" dirty="0">
                <a:solidFill>
                  <a:schemeClr val="accent1">
                    <a:lumMod val="60000"/>
                    <a:lumOff val="40000"/>
                  </a:schemeClr>
                </a:solidFill>
                <a:latin typeface="Arial" panose="020B0604020202020204" pitchFamily="34" charset="0"/>
                <a:cs typeface="Arial" panose="020B0604020202020204" pitchFamily="34" charset="0"/>
              </a:rPr>
              <a:t>VELOCITY</a:t>
            </a:r>
            <a:endParaRPr lang="en-US">
              <a:solidFill>
                <a:schemeClr val="accent1">
                  <a:lumMod val="60000"/>
                  <a:lumOff val="40000"/>
                </a:schemeClr>
              </a:solidFill>
            </a:endParaRPr>
          </a:p>
          <a:p>
            <a:endParaRPr lang="en-US"/>
          </a:p>
          <a:p>
            <a:r>
              <a:rPr lang="en-US"/>
              <a:t>In particular, I would like your group to establish each member understands big data problems and information silos, then explore how ontologies might address such concerns</a:t>
            </a:r>
          </a:p>
          <a:p>
            <a:pPr marL="0" indent="0">
              <a:buNone/>
            </a:pPr>
            <a:endParaRPr lang="en-US"/>
          </a:p>
          <a:p>
            <a:r>
              <a:rPr lang="en-US" b="1">
                <a:solidFill>
                  <a:srgbClr val="FF0000"/>
                </a:solidFill>
              </a:rPr>
              <a:t>We will discuss your results as a group</a:t>
            </a:r>
          </a:p>
        </p:txBody>
      </p:sp>
    </p:spTree>
    <p:extLst>
      <p:ext uri="{BB962C8B-B14F-4D97-AF65-F5344CB8AC3E}">
        <p14:creationId xmlns:p14="http://schemas.microsoft.com/office/powerpoint/2010/main" val="36182166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BCBBB-60E6-2446-B109-F61817E03727}"/>
              </a:ext>
            </a:extLst>
          </p:cNvPr>
          <p:cNvSpPr>
            <a:spLocks noGrp="1"/>
          </p:cNvSpPr>
          <p:nvPr>
            <p:ph type="title"/>
          </p:nvPr>
        </p:nvSpPr>
        <p:spPr/>
        <p:txBody>
          <a:bodyPr/>
          <a:lstStyle/>
          <a:p>
            <a:r>
              <a:rPr lang="en-US"/>
              <a:t>Proliferation of Ontologies</a:t>
            </a:r>
          </a:p>
        </p:txBody>
      </p:sp>
      <p:sp>
        <p:nvSpPr>
          <p:cNvPr id="3" name="Text Placeholder 2">
            <a:extLst>
              <a:ext uri="{FF2B5EF4-FFF2-40B4-BE49-F238E27FC236}">
                <a16:creationId xmlns:a16="http://schemas.microsoft.com/office/drawing/2014/main" id="{965E4AB9-FEAF-A7BC-DB71-88A84C1D24DE}"/>
              </a:ext>
            </a:extLst>
          </p:cNvPr>
          <p:cNvSpPr>
            <a:spLocks noGrp="1"/>
          </p:cNvSpPr>
          <p:nvPr>
            <p:ph type="body" idx="1"/>
          </p:nvPr>
        </p:nvSpPr>
        <p:spPr>
          <a:xfrm>
            <a:off x="838200" y="1601506"/>
            <a:ext cx="10515600" cy="4891369"/>
          </a:xfrm>
        </p:spPr>
        <p:txBody>
          <a:bodyPr>
            <a:normAutofit/>
          </a:bodyPr>
          <a:lstStyle/>
          <a:p>
            <a:r>
              <a:rPr lang="en-US"/>
              <a:t>When developed correctly, ontologies provide </a:t>
            </a:r>
            <a:r>
              <a:rPr lang="en-US" b="1">
                <a:solidFill>
                  <a:schemeClr val="accent6"/>
                </a:solidFill>
              </a:rPr>
              <a:t>common vocabularies </a:t>
            </a:r>
            <a:r>
              <a:rPr lang="en-US"/>
              <a:t>with </a:t>
            </a:r>
            <a:r>
              <a:rPr lang="en-US" b="1">
                <a:solidFill>
                  <a:schemeClr val="accent6"/>
                </a:solidFill>
              </a:rPr>
              <a:t>common semantics </a:t>
            </a:r>
            <a:r>
              <a:rPr lang="en-US"/>
              <a:t>across </a:t>
            </a:r>
            <a:r>
              <a:rPr lang="en-US" b="1">
                <a:solidFill>
                  <a:schemeClr val="accent6"/>
                </a:solidFill>
              </a:rPr>
              <a:t>multiple domains</a:t>
            </a:r>
          </a:p>
          <a:p>
            <a:endParaRPr lang="en-US"/>
          </a:p>
          <a:p>
            <a:endParaRPr lang="en-US"/>
          </a:p>
        </p:txBody>
      </p:sp>
    </p:spTree>
    <p:extLst>
      <p:ext uri="{BB962C8B-B14F-4D97-AF65-F5344CB8AC3E}">
        <p14:creationId xmlns:p14="http://schemas.microsoft.com/office/powerpoint/2010/main" val="32986753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E86EE-DB37-0BC5-78AD-12DBE06D3C25}"/>
              </a:ext>
            </a:extLst>
          </p:cNvPr>
          <p:cNvSpPr>
            <a:spLocks noGrp="1"/>
          </p:cNvSpPr>
          <p:nvPr>
            <p:ph type="title"/>
          </p:nvPr>
        </p:nvSpPr>
        <p:spPr/>
        <p:txBody>
          <a:bodyPr/>
          <a:lstStyle/>
          <a:p>
            <a:r>
              <a:rPr lang="en-US"/>
              <a:t>Gene Ontology - 1998 </a:t>
            </a:r>
          </a:p>
        </p:txBody>
      </p:sp>
      <p:pic>
        <p:nvPicPr>
          <p:cNvPr id="6" name="Picture 5" descr="A diagram of a structure&#10;&#10;Description automatically generated">
            <a:extLst>
              <a:ext uri="{FF2B5EF4-FFF2-40B4-BE49-F238E27FC236}">
                <a16:creationId xmlns:a16="http://schemas.microsoft.com/office/drawing/2014/main" id="{F70C04BA-4622-E195-2B2E-6EF7C1A5D87E}"/>
              </a:ext>
            </a:extLst>
          </p:cNvPr>
          <p:cNvPicPr>
            <a:picLocks noChangeAspect="1"/>
          </p:cNvPicPr>
          <p:nvPr/>
        </p:nvPicPr>
        <p:blipFill>
          <a:blip r:embed="rId2"/>
          <a:stretch>
            <a:fillRect/>
          </a:stretch>
        </p:blipFill>
        <p:spPr>
          <a:xfrm>
            <a:off x="6255926" y="791850"/>
            <a:ext cx="5283340" cy="5806913"/>
          </a:xfrm>
          <a:prstGeom prst="rect">
            <a:avLst/>
          </a:prstGeom>
          <a:ln>
            <a:solidFill>
              <a:schemeClr val="tx1"/>
            </a:solidFill>
          </a:ln>
        </p:spPr>
      </p:pic>
      <p:pic>
        <p:nvPicPr>
          <p:cNvPr id="8" name="Picture 7" descr="A close-up of a logo&#10;&#10;Description automatically generated">
            <a:extLst>
              <a:ext uri="{FF2B5EF4-FFF2-40B4-BE49-F238E27FC236}">
                <a16:creationId xmlns:a16="http://schemas.microsoft.com/office/drawing/2014/main" id="{3FC01AAB-0DAF-3AEE-D1A1-B601BE9C0135}"/>
              </a:ext>
            </a:extLst>
          </p:cNvPr>
          <p:cNvPicPr>
            <a:picLocks noChangeAspect="1"/>
          </p:cNvPicPr>
          <p:nvPr/>
        </p:nvPicPr>
        <p:blipFill>
          <a:blip r:embed="rId3"/>
          <a:stretch>
            <a:fillRect/>
          </a:stretch>
        </p:blipFill>
        <p:spPr>
          <a:xfrm>
            <a:off x="838200" y="1731045"/>
            <a:ext cx="4601348" cy="1413956"/>
          </a:xfrm>
          <a:prstGeom prst="rect">
            <a:avLst/>
          </a:prstGeom>
          <a:ln>
            <a:solidFill>
              <a:schemeClr val="tx1"/>
            </a:solidFill>
          </a:ln>
        </p:spPr>
      </p:pic>
      <p:sp>
        <p:nvSpPr>
          <p:cNvPr id="9" name="TextBox 8">
            <a:extLst>
              <a:ext uri="{FF2B5EF4-FFF2-40B4-BE49-F238E27FC236}">
                <a16:creationId xmlns:a16="http://schemas.microsoft.com/office/drawing/2014/main" id="{E45410AD-5D8D-9815-EA2C-10041497D65F}"/>
              </a:ext>
            </a:extLst>
          </p:cNvPr>
          <p:cNvSpPr txBox="1"/>
          <p:nvPr/>
        </p:nvSpPr>
        <p:spPr>
          <a:xfrm>
            <a:off x="520208" y="3429000"/>
            <a:ext cx="5237331" cy="310854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The mission of the GO Consortium</a:t>
            </a:r>
            <a:b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br>
            <a: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 is to develop a comprehensive, </a:t>
            </a:r>
            <a:b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br>
            <a:r>
              <a:rPr kumimoji="0" lang="en-US" sz="2800" b="1"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computational model of </a:t>
            </a:r>
            <a:br>
              <a:rPr kumimoji="0" lang="en-US" sz="2800" b="1"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br>
            <a:r>
              <a:rPr kumimoji="0" lang="en-US" sz="2800" b="1"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biological systems</a:t>
            </a:r>
            <a: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 ranging from </a:t>
            </a:r>
            <a:b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br>
            <a: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the molecular to the organism level, </a:t>
            </a:r>
            <a:b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br>
            <a: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across the multiplicity of species in </a:t>
            </a:r>
            <a:b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br>
            <a: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the tree of life.</a:t>
            </a:r>
          </a:p>
        </p:txBody>
      </p:sp>
    </p:spTree>
    <p:extLst>
      <p:ext uri="{BB962C8B-B14F-4D97-AF65-F5344CB8AC3E}">
        <p14:creationId xmlns:p14="http://schemas.microsoft.com/office/powerpoint/2010/main" val="33454570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BCBBB-60E6-2446-B109-F61817E03727}"/>
              </a:ext>
            </a:extLst>
          </p:cNvPr>
          <p:cNvSpPr>
            <a:spLocks noGrp="1"/>
          </p:cNvSpPr>
          <p:nvPr>
            <p:ph type="title"/>
          </p:nvPr>
        </p:nvSpPr>
        <p:spPr/>
        <p:txBody>
          <a:bodyPr/>
          <a:lstStyle/>
          <a:p>
            <a:r>
              <a:rPr lang="en-US"/>
              <a:t>Proliferation of Ontologies</a:t>
            </a:r>
          </a:p>
        </p:txBody>
      </p:sp>
      <p:sp>
        <p:nvSpPr>
          <p:cNvPr id="3" name="Text Placeholder 2">
            <a:extLst>
              <a:ext uri="{FF2B5EF4-FFF2-40B4-BE49-F238E27FC236}">
                <a16:creationId xmlns:a16="http://schemas.microsoft.com/office/drawing/2014/main" id="{965E4AB9-FEAF-A7BC-DB71-88A84C1D24DE}"/>
              </a:ext>
            </a:extLst>
          </p:cNvPr>
          <p:cNvSpPr>
            <a:spLocks noGrp="1"/>
          </p:cNvSpPr>
          <p:nvPr>
            <p:ph type="body" idx="1"/>
          </p:nvPr>
        </p:nvSpPr>
        <p:spPr>
          <a:xfrm>
            <a:off x="838200" y="1601506"/>
            <a:ext cx="10515600" cy="4891369"/>
          </a:xfrm>
        </p:spPr>
        <p:txBody>
          <a:bodyPr>
            <a:normAutofit/>
          </a:bodyPr>
          <a:lstStyle/>
          <a:p>
            <a:r>
              <a:rPr lang="en-US"/>
              <a:t>When developed correctly, ontologies provide </a:t>
            </a:r>
            <a:r>
              <a:rPr lang="en-US" b="1">
                <a:solidFill>
                  <a:schemeClr val="accent6"/>
                </a:solidFill>
              </a:rPr>
              <a:t>common vocabularies </a:t>
            </a:r>
            <a:r>
              <a:rPr lang="en-US"/>
              <a:t>with </a:t>
            </a:r>
            <a:r>
              <a:rPr lang="en-US" b="1">
                <a:solidFill>
                  <a:schemeClr val="accent6"/>
                </a:solidFill>
              </a:rPr>
              <a:t>common semantics </a:t>
            </a:r>
            <a:r>
              <a:rPr lang="en-US"/>
              <a:t>across </a:t>
            </a:r>
            <a:r>
              <a:rPr lang="en-US" b="1">
                <a:solidFill>
                  <a:schemeClr val="accent6"/>
                </a:solidFill>
              </a:rPr>
              <a:t>multiple domains</a:t>
            </a:r>
          </a:p>
          <a:p>
            <a:endParaRPr lang="en-US"/>
          </a:p>
          <a:p>
            <a:r>
              <a:rPr lang="en-US"/>
              <a:t>The success of the Gene Ontology led to a proliferation of ontologies developed by subject-matter experts, computer scientists, and logicians</a:t>
            </a:r>
          </a:p>
          <a:p>
            <a:endParaRPr lang="en-US"/>
          </a:p>
        </p:txBody>
      </p:sp>
    </p:spTree>
    <p:extLst>
      <p:ext uri="{BB962C8B-B14F-4D97-AF65-F5344CB8AC3E}">
        <p14:creationId xmlns:p14="http://schemas.microsoft.com/office/powerpoint/2010/main" val="1753347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C261F-47F2-E585-5E9F-671A6FCBFA1E}"/>
              </a:ext>
            </a:extLst>
          </p:cNvPr>
          <p:cNvSpPr>
            <a:spLocks noGrp="1"/>
          </p:cNvSpPr>
          <p:nvPr>
            <p:ph type="title"/>
          </p:nvPr>
        </p:nvSpPr>
        <p:spPr/>
        <p:txBody>
          <a:bodyPr/>
          <a:lstStyle/>
          <a:p>
            <a:r>
              <a:rPr lang="en-US"/>
              <a:t>Outline</a:t>
            </a:r>
          </a:p>
        </p:txBody>
      </p:sp>
      <p:sp>
        <p:nvSpPr>
          <p:cNvPr id="3" name="Content Placeholder 2">
            <a:extLst>
              <a:ext uri="{FF2B5EF4-FFF2-40B4-BE49-F238E27FC236}">
                <a16:creationId xmlns:a16="http://schemas.microsoft.com/office/drawing/2014/main" id="{3C5835E8-70A0-A19B-8BF1-D023B3571976}"/>
              </a:ext>
            </a:extLst>
          </p:cNvPr>
          <p:cNvSpPr>
            <a:spLocks noGrp="1"/>
          </p:cNvSpPr>
          <p:nvPr>
            <p:ph idx="1"/>
          </p:nvPr>
        </p:nvSpPr>
        <p:spPr/>
        <p:txBody>
          <a:bodyPr/>
          <a:lstStyle/>
          <a:p>
            <a:r>
              <a:rPr lang="en-US"/>
              <a:t>View from the Top</a:t>
            </a:r>
          </a:p>
          <a:p>
            <a:pPr marL="0" indent="0">
              <a:buNone/>
            </a:pPr>
            <a:endParaRPr lang="en-US"/>
          </a:p>
          <a:p>
            <a:r>
              <a:rPr lang="en-US"/>
              <a:t>Basic Formal Ontology</a:t>
            </a:r>
          </a:p>
          <a:p>
            <a:endParaRPr lang="en-US"/>
          </a:p>
          <a:p>
            <a:r>
              <a:rPr lang="en-US"/>
              <a:t>Application to Intelligence Analysis</a:t>
            </a:r>
          </a:p>
          <a:p>
            <a:endParaRPr lang="en-US"/>
          </a:p>
          <a:p>
            <a:endParaRPr lang="en-US"/>
          </a:p>
          <a:p>
            <a:endParaRPr lang="en-US"/>
          </a:p>
          <a:p>
            <a:endParaRPr lang="en-US"/>
          </a:p>
        </p:txBody>
      </p:sp>
    </p:spTree>
    <p:extLst>
      <p:ext uri="{BB962C8B-B14F-4D97-AF65-F5344CB8AC3E}">
        <p14:creationId xmlns:p14="http://schemas.microsoft.com/office/powerpoint/2010/main" val="16514874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B56D7C-BA42-B498-C066-C7E554C533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0BA96-D130-9A3E-455F-3C88572E416B}"/>
              </a:ext>
            </a:extLst>
          </p:cNvPr>
          <p:cNvSpPr>
            <a:spLocks noGrp="1"/>
          </p:cNvSpPr>
          <p:nvPr>
            <p:ph type="title"/>
          </p:nvPr>
        </p:nvSpPr>
        <p:spPr/>
        <p:txBody>
          <a:bodyPr/>
          <a:lstStyle/>
          <a:p>
            <a:r>
              <a:rPr lang="en-US"/>
              <a:t>Proliferation of Ontologies</a:t>
            </a:r>
          </a:p>
        </p:txBody>
      </p:sp>
      <p:sp>
        <p:nvSpPr>
          <p:cNvPr id="3" name="Text Placeholder 2">
            <a:extLst>
              <a:ext uri="{FF2B5EF4-FFF2-40B4-BE49-F238E27FC236}">
                <a16:creationId xmlns:a16="http://schemas.microsoft.com/office/drawing/2014/main" id="{26B2070C-8159-507B-7E04-A27C12F8E542}"/>
              </a:ext>
            </a:extLst>
          </p:cNvPr>
          <p:cNvSpPr>
            <a:spLocks noGrp="1"/>
          </p:cNvSpPr>
          <p:nvPr>
            <p:ph type="body" idx="1"/>
          </p:nvPr>
        </p:nvSpPr>
        <p:spPr>
          <a:xfrm>
            <a:off x="838200" y="1601506"/>
            <a:ext cx="10515600" cy="4891369"/>
          </a:xfrm>
        </p:spPr>
        <p:txBody>
          <a:bodyPr>
            <a:normAutofit/>
          </a:bodyPr>
          <a:lstStyle/>
          <a:p>
            <a:r>
              <a:rPr lang="en-US"/>
              <a:t>When developed correctly, ontologies provide </a:t>
            </a:r>
            <a:r>
              <a:rPr lang="en-US" b="1">
                <a:solidFill>
                  <a:schemeClr val="accent6"/>
                </a:solidFill>
              </a:rPr>
              <a:t>common vocabularies </a:t>
            </a:r>
            <a:r>
              <a:rPr lang="en-US"/>
              <a:t>with </a:t>
            </a:r>
            <a:r>
              <a:rPr lang="en-US" b="1">
                <a:solidFill>
                  <a:schemeClr val="accent6"/>
                </a:solidFill>
              </a:rPr>
              <a:t>common semantics </a:t>
            </a:r>
            <a:r>
              <a:rPr lang="en-US"/>
              <a:t>across </a:t>
            </a:r>
            <a:r>
              <a:rPr lang="en-US" b="1">
                <a:solidFill>
                  <a:schemeClr val="accent6"/>
                </a:solidFill>
              </a:rPr>
              <a:t>multiple domains</a:t>
            </a:r>
          </a:p>
          <a:p>
            <a:endParaRPr lang="en-US"/>
          </a:p>
          <a:p>
            <a:r>
              <a:rPr lang="en-US"/>
              <a:t>The success of the Gene Ontology led to a proliferation of ontologies developed by subject-matter experts, computer scientists, and logicians</a:t>
            </a:r>
          </a:p>
          <a:p>
            <a:endParaRPr lang="en-US"/>
          </a:p>
          <a:p>
            <a:r>
              <a:rPr lang="en-US"/>
              <a:t>Almost </a:t>
            </a:r>
            <a:r>
              <a:rPr lang="en-US" b="1">
                <a:solidFill>
                  <a:srgbClr val="FF0000"/>
                </a:solidFill>
              </a:rPr>
              <a:t>none</a:t>
            </a:r>
            <a:r>
              <a:rPr lang="en-US"/>
              <a:t> of which were developed in coordination</a:t>
            </a:r>
          </a:p>
          <a:p>
            <a:endParaRPr lang="en-US"/>
          </a:p>
          <a:p>
            <a:r>
              <a:rPr lang="en-US"/>
              <a:t>The result was </a:t>
            </a:r>
            <a:r>
              <a:rPr lang="en-US" b="1">
                <a:solidFill>
                  <a:srgbClr val="FF0000"/>
                </a:solidFill>
              </a:rPr>
              <a:t>massive incompatibility </a:t>
            </a:r>
            <a:r>
              <a:rPr lang="en-US"/>
              <a:t>of terms and relations, confusion, in-fighting, name-calling, etc.</a:t>
            </a:r>
          </a:p>
        </p:txBody>
      </p:sp>
      <p:pic>
        <p:nvPicPr>
          <p:cNvPr id="4" name="Picture 3" descr="A painting of a tower of babel&#10;&#10;Description automatically generated">
            <a:extLst>
              <a:ext uri="{FF2B5EF4-FFF2-40B4-BE49-F238E27FC236}">
                <a16:creationId xmlns:a16="http://schemas.microsoft.com/office/drawing/2014/main" id="{3F0520AD-1B0D-8E12-E5F9-E9B98DAC6789}"/>
              </a:ext>
            </a:extLst>
          </p:cNvPr>
          <p:cNvPicPr>
            <a:picLocks noChangeAspect="1"/>
          </p:cNvPicPr>
          <p:nvPr/>
        </p:nvPicPr>
        <p:blipFill>
          <a:blip r:embed="rId2">
            <a:alphaModFix amt="20000"/>
          </a:blip>
          <a:stretch>
            <a:fillRect/>
          </a:stretch>
        </p:blipFill>
        <p:spPr>
          <a:xfrm>
            <a:off x="1" y="-12565"/>
            <a:ext cx="12192000" cy="6898104"/>
          </a:xfrm>
          <a:prstGeom prst="rect">
            <a:avLst/>
          </a:prstGeom>
        </p:spPr>
      </p:pic>
    </p:spTree>
    <p:extLst>
      <p:ext uri="{BB962C8B-B14F-4D97-AF65-F5344CB8AC3E}">
        <p14:creationId xmlns:p14="http://schemas.microsoft.com/office/powerpoint/2010/main" val="21292123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3F988C-25EC-669C-A60E-16E5207F08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AE7C91-75F8-8350-2350-8F507D546184}"/>
              </a:ext>
            </a:extLst>
          </p:cNvPr>
          <p:cNvSpPr>
            <a:spLocks noGrp="1"/>
          </p:cNvSpPr>
          <p:nvPr>
            <p:ph type="title"/>
          </p:nvPr>
        </p:nvSpPr>
        <p:spPr/>
        <p:txBody>
          <a:bodyPr/>
          <a:lstStyle/>
          <a:p>
            <a:r>
              <a:rPr lang="en-US"/>
              <a:t>Group Exercise</a:t>
            </a:r>
          </a:p>
        </p:txBody>
      </p:sp>
      <p:sp>
        <p:nvSpPr>
          <p:cNvPr id="3" name="Content Placeholder 2">
            <a:extLst>
              <a:ext uri="{FF2B5EF4-FFF2-40B4-BE49-F238E27FC236}">
                <a16:creationId xmlns:a16="http://schemas.microsoft.com/office/drawing/2014/main" id="{8F2FA0DF-AAD9-0A9F-15C1-60D473E3B4B4}"/>
              </a:ext>
            </a:extLst>
          </p:cNvPr>
          <p:cNvSpPr>
            <a:spLocks noGrp="1"/>
          </p:cNvSpPr>
          <p:nvPr>
            <p:ph idx="1"/>
          </p:nvPr>
        </p:nvSpPr>
        <p:spPr>
          <a:xfrm>
            <a:off x="838200" y="1825624"/>
            <a:ext cx="10993244" cy="5032375"/>
          </a:xfrm>
        </p:spPr>
        <p:txBody>
          <a:bodyPr/>
          <a:lstStyle/>
          <a:p>
            <a:r>
              <a:rPr lang="en-US"/>
              <a:t>Gather into small groups and reflect how why researchers seem disposed to create information silos, whether at the level of data or at the level of ontologies</a:t>
            </a:r>
          </a:p>
          <a:p>
            <a:endParaRPr lang="en-US"/>
          </a:p>
          <a:p>
            <a:r>
              <a:rPr lang="en-US"/>
              <a:t>Please consider psychological, sociological, organizational, etc. motivations and influences that may or may not result in the silos we see</a:t>
            </a:r>
          </a:p>
          <a:p>
            <a:pPr marL="0" indent="0">
              <a:buNone/>
            </a:pPr>
            <a:endParaRPr lang="en-US"/>
          </a:p>
          <a:p>
            <a:r>
              <a:rPr lang="en-US" b="1">
                <a:solidFill>
                  <a:srgbClr val="FF0000"/>
                </a:solidFill>
              </a:rPr>
              <a:t>We will discuss the reasons offered by your group together</a:t>
            </a:r>
          </a:p>
        </p:txBody>
      </p:sp>
    </p:spTree>
    <p:extLst>
      <p:ext uri="{BB962C8B-B14F-4D97-AF65-F5344CB8AC3E}">
        <p14:creationId xmlns:p14="http://schemas.microsoft.com/office/powerpoint/2010/main" val="32730030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C9F77C-9E01-0948-C301-4760B3FF14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ACB03C-782E-6E15-5484-FB808579D4F9}"/>
              </a:ext>
            </a:extLst>
          </p:cNvPr>
          <p:cNvSpPr>
            <a:spLocks noGrp="1"/>
          </p:cNvSpPr>
          <p:nvPr>
            <p:ph type="title"/>
          </p:nvPr>
        </p:nvSpPr>
        <p:spPr/>
        <p:txBody>
          <a:bodyPr/>
          <a:lstStyle/>
          <a:p>
            <a:r>
              <a:rPr lang="en-US"/>
              <a:t>Outline</a:t>
            </a:r>
          </a:p>
        </p:txBody>
      </p:sp>
      <p:sp>
        <p:nvSpPr>
          <p:cNvPr id="3" name="Content Placeholder 2">
            <a:extLst>
              <a:ext uri="{FF2B5EF4-FFF2-40B4-BE49-F238E27FC236}">
                <a16:creationId xmlns:a16="http://schemas.microsoft.com/office/drawing/2014/main" id="{854C4DB1-A4D1-F6CE-E7C1-AE7B0890E7C6}"/>
              </a:ext>
            </a:extLst>
          </p:cNvPr>
          <p:cNvSpPr>
            <a:spLocks noGrp="1"/>
          </p:cNvSpPr>
          <p:nvPr>
            <p:ph idx="1"/>
          </p:nvPr>
        </p:nvSpPr>
        <p:spPr/>
        <p:txBody>
          <a:bodyPr/>
          <a:lstStyle/>
          <a:p>
            <a:r>
              <a:rPr lang="en-US"/>
              <a:t>View from the Top</a:t>
            </a:r>
          </a:p>
          <a:p>
            <a:pPr marL="0" indent="0">
              <a:buNone/>
            </a:pPr>
            <a:endParaRPr lang="en-US"/>
          </a:p>
          <a:p>
            <a:r>
              <a:rPr lang="en-US">
                <a:solidFill>
                  <a:srgbClr val="FF0000"/>
                </a:solidFill>
              </a:rPr>
              <a:t>Basic Formal Ontology</a:t>
            </a:r>
          </a:p>
          <a:p>
            <a:endParaRPr lang="en-US"/>
          </a:p>
          <a:p>
            <a:r>
              <a:rPr lang="en-US"/>
              <a:t>Application to Intelligence Analysis</a:t>
            </a:r>
          </a:p>
          <a:p>
            <a:endParaRPr lang="en-US"/>
          </a:p>
          <a:p>
            <a:endParaRPr lang="en-US"/>
          </a:p>
          <a:p>
            <a:endParaRPr lang="en-US"/>
          </a:p>
          <a:p>
            <a:endParaRPr lang="en-US"/>
          </a:p>
        </p:txBody>
      </p:sp>
    </p:spTree>
    <p:extLst>
      <p:ext uri="{BB962C8B-B14F-4D97-AF65-F5344CB8AC3E}">
        <p14:creationId xmlns:p14="http://schemas.microsoft.com/office/powerpoint/2010/main" val="7065128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BCBBB-60E6-2446-B109-F61817E03727}"/>
              </a:ext>
            </a:extLst>
          </p:cNvPr>
          <p:cNvSpPr>
            <a:spLocks noGrp="1"/>
          </p:cNvSpPr>
          <p:nvPr>
            <p:ph type="title"/>
          </p:nvPr>
        </p:nvSpPr>
        <p:spPr/>
        <p:txBody>
          <a:bodyPr/>
          <a:lstStyle/>
          <a:p>
            <a:r>
              <a:rPr lang="en-US"/>
              <a:t>Open Biological and Biomedical Ontologies</a:t>
            </a:r>
          </a:p>
        </p:txBody>
      </p:sp>
      <p:sp>
        <p:nvSpPr>
          <p:cNvPr id="3" name="Text Placeholder 2">
            <a:extLst>
              <a:ext uri="{FF2B5EF4-FFF2-40B4-BE49-F238E27FC236}">
                <a16:creationId xmlns:a16="http://schemas.microsoft.com/office/drawing/2014/main" id="{965E4AB9-FEAF-A7BC-DB71-88A84C1D24DE}"/>
              </a:ext>
            </a:extLst>
          </p:cNvPr>
          <p:cNvSpPr>
            <a:spLocks noGrp="1"/>
          </p:cNvSpPr>
          <p:nvPr>
            <p:ph type="body" idx="1"/>
          </p:nvPr>
        </p:nvSpPr>
        <p:spPr>
          <a:xfrm>
            <a:off x="838200" y="1601506"/>
            <a:ext cx="10515600" cy="4891369"/>
          </a:xfrm>
        </p:spPr>
        <p:txBody>
          <a:bodyPr>
            <a:normAutofit/>
          </a:bodyPr>
          <a:lstStyle/>
          <a:p>
            <a:r>
              <a:rPr lang="en-US"/>
              <a:t>In 2005, a consortium of biologists </a:t>
            </a:r>
            <a:br>
              <a:rPr lang="en-US"/>
            </a:br>
            <a:r>
              <a:rPr lang="en-US"/>
              <a:t>decided to create standards for ontology </a:t>
            </a:r>
            <a:br>
              <a:rPr lang="en-US"/>
            </a:br>
            <a:r>
              <a:rPr lang="en-US"/>
              <a:t>development</a:t>
            </a:r>
          </a:p>
          <a:p>
            <a:endParaRPr lang="en-US"/>
          </a:p>
          <a:p>
            <a:r>
              <a:rPr lang="en-US"/>
              <a:t>Such as requiring ontologies be open-source, </a:t>
            </a:r>
            <a:br>
              <a:rPr lang="en-US"/>
            </a:br>
            <a:r>
              <a:rPr lang="en-US"/>
              <a:t>have documentation, include definitions for </a:t>
            </a:r>
            <a:br>
              <a:rPr lang="en-US"/>
            </a:br>
            <a:r>
              <a:rPr lang="en-US"/>
              <a:t>vocabulary terms, and...</a:t>
            </a:r>
          </a:p>
          <a:p>
            <a:endParaRPr lang="en-US"/>
          </a:p>
          <a:p>
            <a:r>
              <a:rPr lang="en-US"/>
              <a:t>Align to a top-level ontology which provides a </a:t>
            </a:r>
            <a:br>
              <a:rPr lang="en-US"/>
            </a:br>
            <a:r>
              <a:rPr lang="en-US"/>
              <a:t>starting point for all ontology development...</a:t>
            </a:r>
          </a:p>
        </p:txBody>
      </p:sp>
      <p:pic>
        <p:nvPicPr>
          <p:cNvPr id="5" name="Picture 4" descr="A screenshot of a phone&#10;&#10;Description automatically generated">
            <a:extLst>
              <a:ext uri="{FF2B5EF4-FFF2-40B4-BE49-F238E27FC236}">
                <a16:creationId xmlns:a16="http://schemas.microsoft.com/office/drawing/2014/main" id="{6BD76984-2736-9E22-3A47-04A52B55206B}"/>
              </a:ext>
            </a:extLst>
          </p:cNvPr>
          <p:cNvPicPr>
            <a:picLocks noChangeAspect="1"/>
          </p:cNvPicPr>
          <p:nvPr/>
        </p:nvPicPr>
        <p:blipFill>
          <a:blip r:embed="rId2"/>
          <a:stretch>
            <a:fillRect/>
          </a:stretch>
        </p:blipFill>
        <p:spPr>
          <a:xfrm>
            <a:off x="8161508" y="1377022"/>
            <a:ext cx="3845668" cy="5429519"/>
          </a:xfrm>
          <a:prstGeom prst="rect">
            <a:avLst/>
          </a:prstGeom>
          <a:ln>
            <a:solidFill>
              <a:schemeClr val="tx1"/>
            </a:solidFill>
          </a:ln>
        </p:spPr>
      </p:pic>
    </p:spTree>
    <p:extLst>
      <p:ext uri="{BB962C8B-B14F-4D97-AF65-F5344CB8AC3E}">
        <p14:creationId xmlns:p14="http://schemas.microsoft.com/office/powerpoint/2010/main" val="36179448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6FB9C-59D1-4622-81C7-74649D7EC86E}"/>
              </a:ext>
            </a:extLst>
          </p:cNvPr>
          <p:cNvSpPr>
            <a:spLocks noGrp="1"/>
          </p:cNvSpPr>
          <p:nvPr>
            <p:ph type="title"/>
          </p:nvPr>
        </p:nvSpPr>
        <p:spPr/>
        <p:txBody>
          <a:bodyPr/>
          <a:lstStyle/>
          <a:p>
            <a:r>
              <a:rPr lang="en-US" u="sng"/>
              <a:t>B</a:t>
            </a:r>
            <a:r>
              <a:rPr lang="en-US"/>
              <a:t>asic </a:t>
            </a:r>
            <a:r>
              <a:rPr lang="en-US" u="sng"/>
              <a:t>F</a:t>
            </a:r>
            <a:r>
              <a:rPr lang="en-US"/>
              <a:t>ormal </a:t>
            </a:r>
            <a:r>
              <a:rPr lang="en-US" u="sng"/>
              <a:t>O</a:t>
            </a:r>
            <a:r>
              <a:rPr lang="en-US"/>
              <a:t>ntology</a:t>
            </a:r>
          </a:p>
        </p:txBody>
      </p:sp>
      <p:sp>
        <p:nvSpPr>
          <p:cNvPr id="3" name="Content Placeholder 2">
            <a:extLst>
              <a:ext uri="{FF2B5EF4-FFF2-40B4-BE49-F238E27FC236}">
                <a16:creationId xmlns:a16="http://schemas.microsoft.com/office/drawing/2014/main" id="{5BCAB93E-14E0-47E1-BE00-67F5A9E809DD}"/>
              </a:ext>
            </a:extLst>
          </p:cNvPr>
          <p:cNvSpPr>
            <a:spLocks noGrp="1"/>
          </p:cNvSpPr>
          <p:nvPr>
            <p:ph idx="1"/>
          </p:nvPr>
        </p:nvSpPr>
        <p:spPr>
          <a:xfrm>
            <a:off x="717277" y="1457332"/>
            <a:ext cx="10515600" cy="4351338"/>
          </a:xfrm>
        </p:spPr>
        <p:txBody>
          <a:bodyPr>
            <a:normAutofit/>
          </a:bodyPr>
          <a:lstStyle/>
          <a:p>
            <a:pPr marL="114300" indent="0" algn="ctr">
              <a:buNone/>
            </a:pPr>
            <a:r>
              <a:rPr lang="en-US" dirty="0"/>
              <a:t>BFO was adopted as that top-level architecture, and has since been adopted by other ontology Foundry efforts, such as the </a:t>
            </a:r>
            <a:r>
              <a:rPr lang="en-US" dirty="0">
                <a:solidFill>
                  <a:schemeClr val="tx1"/>
                </a:solidFill>
              </a:rPr>
              <a:t>Industrial Ontologies Foundry</a:t>
            </a:r>
          </a:p>
        </p:txBody>
      </p:sp>
      <p:sp>
        <p:nvSpPr>
          <p:cNvPr id="4" name="Slide Number Placeholder 3">
            <a:extLst>
              <a:ext uri="{FF2B5EF4-FFF2-40B4-BE49-F238E27FC236}">
                <a16:creationId xmlns:a16="http://schemas.microsoft.com/office/drawing/2014/main" id="{AB21BCE1-1583-4F5D-A18B-B37CB90C8A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75772012-4F80-4F6B-8E82-2C58E7F9C4D5}" type="slidenum">
              <a:rPr kumimoji="0" lang="en-US" sz="1200" b="0" i="0" u="none" strike="noStrike" kern="0" cap="none" spc="0" normalizeH="0" baseline="0" noProof="0" smtClean="0">
                <a:ln>
                  <a:noFill/>
                </a:ln>
                <a:solidFill>
                  <a:srgbClr val="888888"/>
                </a:solidFill>
                <a:effectLst/>
                <a:uLnTx/>
                <a:uFillTx/>
                <a:latin typeface="Garamond"/>
                <a:sym typeface="Garamon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24</a:t>
            </a:fld>
            <a:endParaRPr kumimoji="0" lang="en-US" sz="1200" b="0" i="0" u="none" strike="noStrike" kern="0" cap="none" spc="0" normalizeH="0" baseline="0" noProof="0">
              <a:ln>
                <a:noFill/>
              </a:ln>
              <a:solidFill>
                <a:srgbClr val="888888"/>
              </a:solidFill>
              <a:effectLst/>
              <a:uLnTx/>
              <a:uFillTx/>
              <a:latin typeface="Garamond"/>
              <a:sym typeface="Garamond"/>
            </a:endParaRPr>
          </a:p>
        </p:txBody>
      </p:sp>
      <p:pic>
        <p:nvPicPr>
          <p:cNvPr id="7" name="Picture 6" descr="Diagram&#10;&#10;Description automatically generated">
            <a:extLst>
              <a:ext uri="{FF2B5EF4-FFF2-40B4-BE49-F238E27FC236}">
                <a16:creationId xmlns:a16="http://schemas.microsoft.com/office/drawing/2014/main" id="{17C4F0FB-A381-90F0-73F1-308DF80B80A5}"/>
              </a:ext>
            </a:extLst>
          </p:cNvPr>
          <p:cNvPicPr>
            <a:picLocks noChangeAspect="1"/>
          </p:cNvPicPr>
          <p:nvPr/>
        </p:nvPicPr>
        <p:blipFill rotWithShape="1">
          <a:blip r:embed="rId2">
            <a:extLst>
              <a:ext uri="{28A0092B-C50C-407E-A947-70E740481C1C}">
                <a14:useLocalDpi xmlns:a14="http://schemas.microsoft.com/office/drawing/2010/main" val="0"/>
              </a:ext>
            </a:extLst>
          </a:blip>
          <a:srcRect t="4027"/>
          <a:stretch/>
        </p:blipFill>
        <p:spPr>
          <a:xfrm>
            <a:off x="1870941" y="2873340"/>
            <a:ext cx="8450117" cy="3665572"/>
          </a:xfrm>
          <a:prstGeom prst="rect">
            <a:avLst/>
          </a:prstGeom>
          <a:ln>
            <a:solidFill>
              <a:schemeClr val="tx1"/>
            </a:solidFill>
          </a:ln>
        </p:spPr>
      </p:pic>
    </p:spTree>
    <p:extLst>
      <p:ext uri="{BB962C8B-B14F-4D97-AF65-F5344CB8AC3E}">
        <p14:creationId xmlns:p14="http://schemas.microsoft.com/office/powerpoint/2010/main" val="885625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C8973E1-1DD5-4E4E-ACAE-7EFB029B957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75772012-4F80-4F6B-8E82-2C58E7F9C4D5}" type="slidenum">
              <a:rPr kumimoji="0" lang="en-US" sz="1200" b="0" i="0" u="none" strike="noStrike" kern="0" cap="none" spc="0" normalizeH="0" baseline="0" noProof="0" smtClean="0">
                <a:ln>
                  <a:noFill/>
                </a:ln>
                <a:solidFill>
                  <a:srgbClr val="888888"/>
                </a:solidFill>
                <a:effectLst/>
                <a:uLnTx/>
                <a:uFillTx/>
                <a:latin typeface="Garamond"/>
                <a:sym typeface="Garamon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25</a:t>
            </a:fld>
            <a:endParaRPr kumimoji="0" lang="en-US" sz="1200" b="0" i="0" u="none" strike="noStrike" kern="0" cap="none" spc="0" normalizeH="0" baseline="0" noProof="0">
              <a:ln>
                <a:noFill/>
              </a:ln>
              <a:solidFill>
                <a:srgbClr val="888888"/>
              </a:solidFill>
              <a:effectLst/>
              <a:uLnTx/>
              <a:uFillTx/>
              <a:latin typeface="Garamond"/>
              <a:sym typeface="Garamond"/>
            </a:endParaRPr>
          </a:p>
        </p:txBody>
      </p:sp>
      <p:sp>
        <p:nvSpPr>
          <p:cNvPr id="18" name="TextBox 17">
            <a:extLst>
              <a:ext uri="{FF2B5EF4-FFF2-40B4-BE49-F238E27FC236}">
                <a16:creationId xmlns:a16="http://schemas.microsoft.com/office/drawing/2014/main" id="{29971B3C-F609-4E48-4BA2-D3EA49791511}"/>
              </a:ext>
            </a:extLst>
          </p:cNvPr>
          <p:cNvSpPr txBox="1"/>
          <p:nvPr/>
        </p:nvSpPr>
        <p:spPr>
          <a:xfrm>
            <a:off x="1050363" y="405252"/>
            <a:ext cx="10125406" cy="707886"/>
          </a:xfrm>
          <a:prstGeom prst="rect">
            <a:avLst/>
          </a:prstGeom>
          <a:noFill/>
          <a:ln>
            <a:solidFill>
              <a:schemeClr val="bg2">
                <a:lumMod val="50000"/>
              </a:schemeClr>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FF0000"/>
                </a:solidFill>
                <a:effectLst/>
                <a:uLnTx/>
                <a:uFillTx/>
                <a:latin typeface="Garamond" panose="02020404030301010803" pitchFamily="18" charset="0"/>
                <a:ea typeface="+mn-ea"/>
                <a:cs typeface="Arial"/>
                <a:sym typeface="Arial"/>
              </a:rPr>
              <a:t>Using BFO as a top-level architecture, ontologies covering more specific content, e.g. livers, food, computers, etc. can extend be easily extended from it</a:t>
            </a:r>
          </a:p>
        </p:txBody>
      </p:sp>
      <p:pic>
        <p:nvPicPr>
          <p:cNvPr id="3" name="Picture 2" descr="Diagram&#10;&#10;Description automatically generated">
            <a:extLst>
              <a:ext uri="{FF2B5EF4-FFF2-40B4-BE49-F238E27FC236}">
                <a16:creationId xmlns:a16="http://schemas.microsoft.com/office/drawing/2014/main" id="{C68D08D7-0EC7-0F3F-BF4C-D8C39DC34AFB}"/>
              </a:ext>
            </a:extLst>
          </p:cNvPr>
          <p:cNvPicPr>
            <a:picLocks noChangeAspect="1"/>
          </p:cNvPicPr>
          <p:nvPr/>
        </p:nvPicPr>
        <p:blipFill rotWithShape="1">
          <a:blip r:embed="rId2">
            <a:extLst>
              <a:ext uri="{28A0092B-C50C-407E-A947-70E740481C1C}">
                <a14:useLocalDpi xmlns:a14="http://schemas.microsoft.com/office/drawing/2010/main" val="0"/>
              </a:ext>
            </a:extLst>
          </a:blip>
          <a:srcRect t="4027"/>
          <a:stretch/>
        </p:blipFill>
        <p:spPr>
          <a:xfrm>
            <a:off x="220212" y="1340232"/>
            <a:ext cx="11785707" cy="5112516"/>
          </a:xfrm>
          <a:prstGeom prst="rect">
            <a:avLst/>
          </a:prstGeom>
          <a:ln>
            <a:solidFill>
              <a:schemeClr val="tx1"/>
            </a:solidFill>
          </a:ln>
        </p:spPr>
      </p:pic>
    </p:spTree>
    <p:extLst>
      <p:ext uri="{BB962C8B-B14F-4D97-AF65-F5344CB8AC3E}">
        <p14:creationId xmlns:p14="http://schemas.microsoft.com/office/powerpoint/2010/main" val="22434495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C8973E1-1DD5-4E4E-ACAE-7EFB029B957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75772012-4F80-4F6B-8E82-2C58E7F9C4D5}" type="slidenum">
              <a:rPr kumimoji="0" lang="en-US" sz="1200" b="0" i="0" u="none" strike="noStrike" kern="0" cap="none" spc="0" normalizeH="0" baseline="0" noProof="0" smtClean="0">
                <a:ln>
                  <a:noFill/>
                </a:ln>
                <a:solidFill>
                  <a:srgbClr val="888888"/>
                </a:solidFill>
                <a:effectLst/>
                <a:uLnTx/>
                <a:uFillTx/>
                <a:latin typeface="Garamond"/>
                <a:sym typeface="Garamon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26</a:t>
            </a:fld>
            <a:endParaRPr kumimoji="0" lang="en-US" sz="1200" b="0" i="0" u="none" strike="noStrike" kern="0" cap="none" spc="0" normalizeH="0" baseline="0" noProof="0">
              <a:ln>
                <a:noFill/>
              </a:ln>
              <a:solidFill>
                <a:srgbClr val="888888"/>
              </a:solidFill>
              <a:effectLst/>
              <a:uLnTx/>
              <a:uFillTx/>
              <a:latin typeface="Garamond"/>
              <a:sym typeface="Garamond"/>
            </a:endParaRPr>
          </a:p>
        </p:txBody>
      </p:sp>
      <p:sp>
        <p:nvSpPr>
          <p:cNvPr id="3" name="TextBox 2">
            <a:extLst>
              <a:ext uri="{FF2B5EF4-FFF2-40B4-BE49-F238E27FC236}">
                <a16:creationId xmlns:a16="http://schemas.microsoft.com/office/drawing/2014/main" id="{83E6B7A5-E124-D578-E13C-18F7DF50E524}"/>
              </a:ext>
            </a:extLst>
          </p:cNvPr>
          <p:cNvSpPr txBox="1"/>
          <p:nvPr/>
        </p:nvSpPr>
        <p:spPr>
          <a:xfrm>
            <a:off x="220212" y="225977"/>
            <a:ext cx="6687484" cy="1015663"/>
          </a:xfrm>
          <a:prstGeom prst="rect">
            <a:avLst/>
          </a:prstGeom>
          <a:noFill/>
          <a:ln>
            <a:solidFill>
              <a:schemeClr val="bg2">
                <a:lumMod val="50000"/>
              </a:schemeClr>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FF0000"/>
                </a:solidFill>
                <a:effectLst/>
                <a:uLnTx/>
                <a:uFillTx/>
                <a:latin typeface="Garamond" panose="02020404030301010803" pitchFamily="18" charset="0"/>
                <a:ea typeface="+mn-ea"/>
                <a:cs typeface="Arial"/>
                <a:sym typeface="Arial"/>
              </a:rPr>
              <a:t>Classes represent collections of instances</a:t>
            </a:r>
            <a:br>
              <a:rPr kumimoji="0" lang="en-US" sz="2000" b="0" i="0" u="none" strike="noStrike" kern="0" cap="none" spc="0" normalizeH="0" baseline="0" noProof="0">
                <a:ln>
                  <a:noFill/>
                </a:ln>
                <a:solidFill>
                  <a:srgbClr val="FF0000"/>
                </a:solidFill>
                <a:effectLst/>
                <a:uLnTx/>
                <a:uFillTx/>
                <a:latin typeface="Garamond" panose="02020404030301010803" pitchFamily="18" charset="0"/>
                <a:ea typeface="+mn-ea"/>
                <a:cs typeface="Arial"/>
                <a:sym typeface="Arial"/>
              </a:rPr>
            </a:br>
            <a:r>
              <a:rPr kumimoji="0" lang="en-US" sz="2000" b="0" i="0" u="none" strike="noStrike" kern="0" cap="none" spc="0" normalizeH="0" baseline="0" noProof="0">
                <a:ln>
                  <a:noFill/>
                </a:ln>
                <a:solidFill>
                  <a:srgbClr val="FF0000"/>
                </a:solidFill>
                <a:effectLst/>
                <a:uLnTx/>
                <a:uFillTx/>
                <a:latin typeface="Garamond" panose="02020404030301010803" pitchFamily="18" charset="0"/>
                <a:ea typeface="+mn-ea"/>
                <a:cs typeface="Arial"/>
                <a:sym typeface="Arial"/>
              </a:rPr>
              <a:t>For example: the class of </a:t>
            </a:r>
            <a:r>
              <a:rPr kumimoji="0" lang="en-US" sz="2000" b="0" i="1" u="none" strike="noStrike" kern="0" cap="none" spc="0" normalizeH="0" baseline="0" noProof="0">
                <a:ln>
                  <a:noFill/>
                </a:ln>
                <a:solidFill>
                  <a:srgbClr val="FF0000"/>
                </a:solidFill>
                <a:effectLst/>
                <a:uLnTx/>
                <a:uFillTx/>
                <a:latin typeface="Garamond" panose="02020404030301010803" pitchFamily="18" charset="0"/>
                <a:ea typeface="+mn-ea"/>
                <a:cs typeface="Arial"/>
                <a:sym typeface="Arial"/>
              </a:rPr>
              <a:t>tables</a:t>
            </a:r>
            <a:r>
              <a:rPr kumimoji="0" lang="en-US" sz="2000" b="0" i="0" u="none" strike="noStrike" kern="0" cap="none" spc="0" normalizeH="0" baseline="0" noProof="0">
                <a:ln>
                  <a:noFill/>
                </a:ln>
                <a:solidFill>
                  <a:srgbClr val="FF0000"/>
                </a:solidFill>
                <a:effectLst/>
                <a:uLnTx/>
                <a:uFillTx/>
                <a:latin typeface="Garamond" panose="02020404030301010803" pitchFamily="18" charset="0"/>
                <a:ea typeface="+mn-ea"/>
                <a:cs typeface="Arial"/>
                <a:sym typeface="Arial"/>
              </a:rPr>
              <a:t> falls under the class of </a:t>
            </a:r>
            <a:r>
              <a:rPr kumimoji="0" lang="en-US" sz="2000" b="0" i="1" u="none" strike="noStrike" kern="0" cap="none" spc="0" normalizeH="0" baseline="0" noProof="0">
                <a:ln>
                  <a:noFill/>
                </a:ln>
                <a:solidFill>
                  <a:srgbClr val="FF0000"/>
                </a:solidFill>
                <a:effectLst/>
                <a:uLnTx/>
                <a:uFillTx/>
                <a:latin typeface="Garamond" panose="02020404030301010803" pitchFamily="18" charset="0"/>
                <a:ea typeface="+mn-ea"/>
                <a:cs typeface="Arial"/>
                <a:sym typeface="Arial"/>
              </a:rPr>
              <a:t>objects</a:t>
            </a:r>
            <a:r>
              <a:rPr kumimoji="0" lang="en-US" sz="2000" b="0" i="0" u="none" strike="noStrike" kern="0" cap="none" spc="0" normalizeH="0" baseline="0" noProof="0">
                <a:ln>
                  <a:noFill/>
                </a:ln>
                <a:solidFill>
                  <a:srgbClr val="FF0000"/>
                </a:solidFill>
                <a:effectLst/>
                <a:uLnTx/>
                <a:uFillTx/>
                <a:latin typeface="Garamond" panose="02020404030301010803" pitchFamily="18" charset="0"/>
                <a:ea typeface="+mn-ea"/>
                <a:cs typeface="Arial"/>
                <a:sym typeface="Arial"/>
              </a:rPr>
              <a:t> and your dinner table would be an instance of the former</a:t>
            </a:r>
          </a:p>
        </p:txBody>
      </p:sp>
      <p:sp>
        <p:nvSpPr>
          <p:cNvPr id="18" name="TextBox 17">
            <a:extLst>
              <a:ext uri="{FF2B5EF4-FFF2-40B4-BE49-F238E27FC236}">
                <a16:creationId xmlns:a16="http://schemas.microsoft.com/office/drawing/2014/main" id="{29971B3C-F609-4E48-4BA2-D3EA49791511}"/>
              </a:ext>
            </a:extLst>
          </p:cNvPr>
          <p:cNvSpPr txBox="1"/>
          <p:nvPr/>
        </p:nvSpPr>
        <p:spPr>
          <a:xfrm>
            <a:off x="7156173" y="363619"/>
            <a:ext cx="4849745" cy="707886"/>
          </a:xfrm>
          <a:prstGeom prst="rect">
            <a:avLst/>
          </a:prstGeom>
          <a:noFill/>
          <a:ln>
            <a:solidFill>
              <a:schemeClr val="bg2">
                <a:lumMod val="50000"/>
              </a:schemeClr>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FF0000"/>
                </a:solidFill>
                <a:effectLst/>
                <a:uLnTx/>
                <a:uFillTx/>
                <a:latin typeface="Garamond" panose="02020404030301010803" pitchFamily="18" charset="0"/>
                <a:ea typeface="+mn-ea"/>
                <a:cs typeface="Arial"/>
                <a:sym typeface="Arial"/>
              </a:rPr>
              <a:t>Class A </a:t>
            </a:r>
            <a:r>
              <a:rPr kumimoji="0" lang="en-US" sz="2000" b="0" i="1" u="none" strike="noStrike" kern="0" cap="none" spc="0" normalizeH="0" baseline="0" noProof="0">
                <a:ln>
                  <a:noFill/>
                </a:ln>
                <a:solidFill>
                  <a:srgbClr val="FF0000"/>
                </a:solidFill>
                <a:effectLst/>
                <a:uLnTx/>
                <a:uFillTx/>
                <a:latin typeface="Garamond" panose="02020404030301010803" pitchFamily="18" charset="0"/>
                <a:ea typeface="+mn-ea"/>
                <a:cs typeface="Arial"/>
                <a:sym typeface="Arial"/>
              </a:rPr>
              <a:t>is_a</a:t>
            </a:r>
            <a:r>
              <a:rPr kumimoji="0" lang="en-US" sz="2000" b="0" i="0" u="none" strike="noStrike" kern="0" cap="none" spc="0" normalizeH="0" baseline="0" noProof="0">
                <a:ln>
                  <a:noFill/>
                </a:ln>
                <a:solidFill>
                  <a:srgbClr val="FF0000"/>
                </a:solidFill>
                <a:effectLst/>
                <a:uLnTx/>
                <a:uFillTx/>
                <a:latin typeface="Garamond" panose="02020404030301010803" pitchFamily="18" charset="0"/>
                <a:ea typeface="+mn-ea"/>
                <a:cs typeface="Arial"/>
                <a:sym typeface="Arial"/>
              </a:rPr>
              <a:t> Class B means any instance of Class A is an instance of Class B</a:t>
            </a:r>
          </a:p>
        </p:txBody>
      </p:sp>
      <p:pic>
        <p:nvPicPr>
          <p:cNvPr id="5" name="Picture 4" descr="Diagram&#10;&#10;Description automatically generated">
            <a:extLst>
              <a:ext uri="{FF2B5EF4-FFF2-40B4-BE49-F238E27FC236}">
                <a16:creationId xmlns:a16="http://schemas.microsoft.com/office/drawing/2014/main" id="{1150A4EC-F366-6E49-D264-32DDC62A9C46}"/>
              </a:ext>
            </a:extLst>
          </p:cNvPr>
          <p:cNvPicPr>
            <a:picLocks noChangeAspect="1"/>
          </p:cNvPicPr>
          <p:nvPr/>
        </p:nvPicPr>
        <p:blipFill rotWithShape="1">
          <a:blip r:embed="rId2">
            <a:extLst>
              <a:ext uri="{28A0092B-C50C-407E-A947-70E740481C1C}">
                <a14:useLocalDpi xmlns:a14="http://schemas.microsoft.com/office/drawing/2010/main" val="0"/>
              </a:ext>
            </a:extLst>
          </a:blip>
          <a:srcRect t="4027"/>
          <a:stretch/>
        </p:blipFill>
        <p:spPr>
          <a:xfrm>
            <a:off x="220212" y="1340232"/>
            <a:ext cx="11785707" cy="5112516"/>
          </a:xfrm>
          <a:prstGeom prst="rect">
            <a:avLst/>
          </a:prstGeom>
          <a:ln>
            <a:solidFill>
              <a:schemeClr val="tx1"/>
            </a:solidFill>
          </a:ln>
        </p:spPr>
      </p:pic>
    </p:spTree>
    <p:extLst>
      <p:ext uri="{BB962C8B-B14F-4D97-AF65-F5344CB8AC3E}">
        <p14:creationId xmlns:p14="http://schemas.microsoft.com/office/powerpoint/2010/main" val="12403430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47" name="TextBox 10">
            <a:extLst>
              <a:ext uri="{FF2B5EF4-FFF2-40B4-BE49-F238E27FC236}">
                <a16:creationId xmlns:a16="http://schemas.microsoft.com/office/drawing/2014/main" id="{68A3B611-50D5-4B91-B93D-CA236EC29D6A}"/>
              </a:ext>
            </a:extLst>
          </p:cNvPr>
          <p:cNvSpPr txBox="1">
            <a:spLocks noChangeArrowheads="1"/>
          </p:cNvSpPr>
          <p:nvPr/>
        </p:nvSpPr>
        <p:spPr bwMode="auto">
          <a:xfrm rot="16200000">
            <a:off x="-456444" y="2595090"/>
            <a:ext cx="23098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1" i="0" u="none" strike="noStrike" kern="0" cap="none" spc="0" normalizeH="0" baseline="0" noProof="0" dirty="0">
                <a:ln>
                  <a:noFill/>
                </a:ln>
                <a:solidFill>
                  <a:srgbClr val="002060"/>
                </a:solidFill>
                <a:effectLst/>
                <a:uLnTx/>
                <a:uFillTx/>
                <a:latin typeface="Garamond" panose="02020404030301010803" pitchFamily="18" charset="0"/>
                <a:ea typeface="+mn-ea"/>
                <a:cs typeface="Arial" panose="020B0604020202020204" pitchFamily="34" charset="0"/>
                <a:sym typeface="Arial"/>
              </a:rPr>
              <a:t>CLASSES</a:t>
            </a:r>
            <a:endParaRPr kumimoji="0" lang="en-US" altLang="en-US" sz="1400" b="1" i="0" u="none" strike="noStrike" kern="1200" cap="none" spc="0" normalizeH="0" baseline="0" noProof="0" dirty="0">
              <a:ln>
                <a:noFill/>
              </a:ln>
              <a:solidFill>
                <a:srgbClr val="002060"/>
              </a:solidFill>
              <a:effectLst/>
              <a:uLnTx/>
              <a:uFillTx/>
              <a:latin typeface="Garamond" panose="02020404030301010803" pitchFamily="18" charset="0"/>
              <a:ea typeface="+mn-ea"/>
              <a:cs typeface="Arial" panose="020B0604020202020204" pitchFamily="34" charset="0"/>
              <a:sym typeface="Arial"/>
            </a:endParaRPr>
          </a:p>
        </p:txBody>
      </p:sp>
      <p:sp>
        <p:nvSpPr>
          <p:cNvPr id="167948" name="TextBox 11">
            <a:extLst>
              <a:ext uri="{FF2B5EF4-FFF2-40B4-BE49-F238E27FC236}">
                <a16:creationId xmlns:a16="http://schemas.microsoft.com/office/drawing/2014/main" id="{36C8AAE2-C57E-4809-982F-0B461885BD14}"/>
              </a:ext>
            </a:extLst>
          </p:cNvPr>
          <p:cNvSpPr txBox="1">
            <a:spLocks noChangeArrowheads="1"/>
          </p:cNvSpPr>
          <p:nvPr/>
        </p:nvSpPr>
        <p:spPr bwMode="auto">
          <a:xfrm rot="16200000">
            <a:off x="-492577" y="5482295"/>
            <a:ext cx="238207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1" i="0" u="none" strike="noStrike" kern="1200" cap="none" spc="0" normalizeH="0" baseline="0" noProof="0" dirty="0">
                <a:ln>
                  <a:noFill/>
                </a:ln>
                <a:solidFill>
                  <a:srgbClr val="002060"/>
                </a:solidFill>
                <a:effectLst/>
                <a:uLnTx/>
                <a:uFillTx/>
                <a:latin typeface="Garamond" panose="02020404030301010803" pitchFamily="18" charset="0"/>
                <a:ea typeface="+mn-ea"/>
                <a:cs typeface="Arial" panose="020B0604020202020204" pitchFamily="34" charset="0"/>
                <a:sym typeface="Arial"/>
              </a:rPr>
              <a:t>INSTANCES</a:t>
            </a:r>
          </a:p>
        </p:txBody>
      </p:sp>
      <p:pic>
        <p:nvPicPr>
          <p:cNvPr id="3" name="Picture 2" descr="A person in a suit and tie&#10;&#10;Description automatically generated">
            <a:extLst>
              <a:ext uri="{FF2B5EF4-FFF2-40B4-BE49-F238E27FC236}">
                <a16:creationId xmlns:a16="http://schemas.microsoft.com/office/drawing/2014/main" id="{F3216DC9-DD82-3235-0678-42169AF73F3C}"/>
              </a:ext>
            </a:extLst>
          </p:cNvPr>
          <p:cNvPicPr>
            <a:picLocks noChangeAspect="1"/>
          </p:cNvPicPr>
          <p:nvPr/>
        </p:nvPicPr>
        <p:blipFill>
          <a:blip r:embed="rId3"/>
          <a:stretch>
            <a:fillRect/>
          </a:stretch>
        </p:blipFill>
        <p:spPr>
          <a:xfrm>
            <a:off x="2394451" y="5468619"/>
            <a:ext cx="1749025" cy="1291653"/>
          </a:xfrm>
          <a:prstGeom prst="rect">
            <a:avLst/>
          </a:prstGeom>
        </p:spPr>
      </p:pic>
      <p:sp>
        <p:nvSpPr>
          <p:cNvPr id="7" name="Rectangle 5">
            <a:extLst>
              <a:ext uri="{FF2B5EF4-FFF2-40B4-BE49-F238E27FC236}">
                <a16:creationId xmlns:a16="http://schemas.microsoft.com/office/drawing/2014/main" id="{EA9449BB-219E-37AB-3D9C-A0A8A93ED324}"/>
              </a:ext>
            </a:extLst>
          </p:cNvPr>
          <p:cNvSpPr>
            <a:spLocks noChangeArrowheads="1"/>
          </p:cNvSpPr>
          <p:nvPr/>
        </p:nvSpPr>
        <p:spPr bwMode="auto">
          <a:xfrm>
            <a:off x="1361420" y="1481052"/>
            <a:ext cx="4631876" cy="3892959"/>
          </a:xfrm>
          <a:prstGeom prst="ellipse">
            <a:avLst/>
          </a:prstGeom>
          <a:noFill/>
          <a:ln w="3810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12" name="Title 1">
            <a:extLst>
              <a:ext uri="{FF2B5EF4-FFF2-40B4-BE49-F238E27FC236}">
                <a16:creationId xmlns:a16="http://schemas.microsoft.com/office/drawing/2014/main" id="{86E6093E-C842-B9BD-73CD-ABD01E1E179F}"/>
              </a:ext>
            </a:extLst>
          </p:cNvPr>
          <p:cNvSpPr>
            <a:spLocks noGrp="1"/>
          </p:cNvSpPr>
          <p:nvPr>
            <p:ph type="title"/>
          </p:nvPr>
        </p:nvSpPr>
        <p:spPr>
          <a:xfrm>
            <a:off x="838200" y="365125"/>
            <a:ext cx="10515600" cy="1325563"/>
          </a:xfrm>
        </p:spPr>
        <p:txBody>
          <a:bodyPr/>
          <a:lstStyle/>
          <a:p>
            <a:r>
              <a:rPr lang="en-US"/>
              <a:t>Barry Smith instance_of Agent</a:t>
            </a:r>
          </a:p>
        </p:txBody>
      </p:sp>
      <p:sp>
        <p:nvSpPr>
          <p:cNvPr id="13" name="Rectangle 5">
            <a:extLst>
              <a:ext uri="{FF2B5EF4-FFF2-40B4-BE49-F238E27FC236}">
                <a16:creationId xmlns:a16="http://schemas.microsoft.com/office/drawing/2014/main" id="{74D7405C-2CA4-0F83-F2FD-0130D04D73C4}"/>
              </a:ext>
            </a:extLst>
          </p:cNvPr>
          <p:cNvSpPr>
            <a:spLocks noChangeArrowheads="1"/>
          </p:cNvSpPr>
          <p:nvPr/>
        </p:nvSpPr>
        <p:spPr bwMode="auto">
          <a:xfrm>
            <a:off x="2207719" y="3337719"/>
            <a:ext cx="2207204" cy="1940820"/>
          </a:xfrm>
          <a:prstGeom prst="ellipse">
            <a:avLst/>
          </a:prstGeom>
          <a:noFill/>
          <a:ln w="7620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14" name="TextBox 13">
            <a:extLst>
              <a:ext uri="{FF2B5EF4-FFF2-40B4-BE49-F238E27FC236}">
                <a16:creationId xmlns:a16="http://schemas.microsoft.com/office/drawing/2014/main" id="{EBC033FA-CC17-933D-F41D-32607E67B8A5}"/>
              </a:ext>
            </a:extLst>
          </p:cNvPr>
          <p:cNvSpPr txBox="1"/>
          <p:nvPr/>
        </p:nvSpPr>
        <p:spPr>
          <a:xfrm>
            <a:off x="2891085" y="1658422"/>
            <a:ext cx="157254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Material Entity</a:t>
            </a:r>
          </a:p>
        </p:txBody>
      </p:sp>
      <p:sp>
        <p:nvSpPr>
          <p:cNvPr id="21" name="TextBox 20">
            <a:extLst>
              <a:ext uri="{FF2B5EF4-FFF2-40B4-BE49-F238E27FC236}">
                <a16:creationId xmlns:a16="http://schemas.microsoft.com/office/drawing/2014/main" id="{8A5DA062-5C83-6F7E-C534-97F7897BA930}"/>
              </a:ext>
            </a:extLst>
          </p:cNvPr>
          <p:cNvSpPr txBox="1"/>
          <p:nvPr/>
        </p:nvSpPr>
        <p:spPr>
          <a:xfrm>
            <a:off x="2833793" y="3490119"/>
            <a:ext cx="72834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Agent</a:t>
            </a:r>
          </a:p>
        </p:txBody>
      </p:sp>
      <p:sp>
        <p:nvSpPr>
          <p:cNvPr id="5" name="Rectangle 5">
            <a:extLst>
              <a:ext uri="{FF2B5EF4-FFF2-40B4-BE49-F238E27FC236}">
                <a16:creationId xmlns:a16="http://schemas.microsoft.com/office/drawing/2014/main" id="{1F6DB851-EF74-C93B-ECD2-3D229CCDBC7C}"/>
              </a:ext>
            </a:extLst>
          </p:cNvPr>
          <p:cNvSpPr>
            <a:spLocks noChangeArrowheads="1"/>
          </p:cNvSpPr>
          <p:nvPr/>
        </p:nvSpPr>
        <p:spPr bwMode="auto">
          <a:xfrm>
            <a:off x="1770181" y="2378089"/>
            <a:ext cx="3369367" cy="2962723"/>
          </a:xfrm>
          <a:prstGeom prst="ellipse">
            <a:avLst/>
          </a:prstGeom>
          <a:noFill/>
          <a:ln w="5715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6" name="TextBox 5">
            <a:extLst>
              <a:ext uri="{FF2B5EF4-FFF2-40B4-BE49-F238E27FC236}">
                <a16:creationId xmlns:a16="http://schemas.microsoft.com/office/drawing/2014/main" id="{432F243B-CA12-3BF2-2930-C9D52BACA6DA}"/>
              </a:ext>
            </a:extLst>
          </p:cNvPr>
          <p:cNvSpPr txBox="1"/>
          <p:nvPr/>
        </p:nvSpPr>
        <p:spPr>
          <a:xfrm>
            <a:off x="3057158" y="2444812"/>
            <a:ext cx="79541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Object</a:t>
            </a:r>
          </a:p>
        </p:txBody>
      </p:sp>
      <p:cxnSp>
        <p:nvCxnSpPr>
          <p:cNvPr id="23" name="Straight Arrow Connector 22">
            <a:extLst>
              <a:ext uri="{FF2B5EF4-FFF2-40B4-BE49-F238E27FC236}">
                <a16:creationId xmlns:a16="http://schemas.microsoft.com/office/drawing/2014/main" id="{6F597E36-AB4E-24B5-DF3A-0F092340A0F3}"/>
              </a:ext>
            </a:extLst>
          </p:cNvPr>
          <p:cNvCxnSpPr>
            <a:cxnSpLocks/>
            <a:stCxn id="3" idx="0"/>
          </p:cNvCxnSpPr>
          <p:nvPr/>
        </p:nvCxnSpPr>
        <p:spPr>
          <a:xfrm flipV="1">
            <a:off x="3268964" y="4492487"/>
            <a:ext cx="0" cy="9761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2542914"/>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331F50-8782-B4A8-E35A-CFC228E03838}"/>
            </a:ext>
          </a:extLst>
        </p:cNvPr>
        <p:cNvGrpSpPr/>
        <p:nvPr/>
      </p:nvGrpSpPr>
      <p:grpSpPr>
        <a:xfrm>
          <a:off x="0" y="0"/>
          <a:ext cx="0" cy="0"/>
          <a:chOff x="0" y="0"/>
          <a:chExt cx="0" cy="0"/>
        </a:xfrm>
      </p:grpSpPr>
      <p:sp>
        <p:nvSpPr>
          <p:cNvPr id="167947" name="TextBox 10">
            <a:extLst>
              <a:ext uri="{FF2B5EF4-FFF2-40B4-BE49-F238E27FC236}">
                <a16:creationId xmlns:a16="http://schemas.microsoft.com/office/drawing/2014/main" id="{2234A48D-F30F-F84F-D8D0-DD2CACE6DE66}"/>
              </a:ext>
            </a:extLst>
          </p:cNvPr>
          <p:cNvSpPr txBox="1">
            <a:spLocks noChangeArrowheads="1"/>
          </p:cNvSpPr>
          <p:nvPr/>
        </p:nvSpPr>
        <p:spPr bwMode="auto">
          <a:xfrm rot="16200000">
            <a:off x="-456444" y="2595090"/>
            <a:ext cx="23098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1" i="0" u="none" strike="noStrike" kern="0" cap="none" spc="0" normalizeH="0" baseline="0" noProof="0" dirty="0">
                <a:ln>
                  <a:noFill/>
                </a:ln>
                <a:solidFill>
                  <a:srgbClr val="002060"/>
                </a:solidFill>
                <a:effectLst/>
                <a:uLnTx/>
                <a:uFillTx/>
                <a:latin typeface="Garamond" panose="02020404030301010803" pitchFamily="18" charset="0"/>
                <a:ea typeface="+mn-ea"/>
                <a:cs typeface="Arial" panose="020B0604020202020204" pitchFamily="34" charset="0"/>
                <a:sym typeface="Arial"/>
              </a:rPr>
              <a:t>CLASSES</a:t>
            </a:r>
            <a:endParaRPr kumimoji="0" lang="en-US" altLang="en-US" sz="1400" b="1" i="0" u="none" strike="noStrike" kern="1200" cap="none" spc="0" normalizeH="0" baseline="0" noProof="0" dirty="0">
              <a:ln>
                <a:noFill/>
              </a:ln>
              <a:solidFill>
                <a:srgbClr val="002060"/>
              </a:solidFill>
              <a:effectLst/>
              <a:uLnTx/>
              <a:uFillTx/>
              <a:latin typeface="Garamond" panose="02020404030301010803" pitchFamily="18" charset="0"/>
              <a:ea typeface="+mn-ea"/>
              <a:cs typeface="Arial" panose="020B0604020202020204" pitchFamily="34" charset="0"/>
              <a:sym typeface="Arial"/>
            </a:endParaRPr>
          </a:p>
        </p:txBody>
      </p:sp>
      <p:sp>
        <p:nvSpPr>
          <p:cNvPr id="167948" name="TextBox 11">
            <a:extLst>
              <a:ext uri="{FF2B5EF4-FFF2-40B4-BE49-F238E27FC236}">
                <a16:creationId xmlns:a16="http://schemas.microsoft.com/office/drawing/2014/main" id="{1A8FB25F-7277-5AF9-C929-46CB2357FE2E}"/>
              </a:ext>
            </a:extLst>
          </p:cNvPr>
          <p:cNvSpPr txBox="1">
            <a:spLocks noChangeArrowheads="1"/>
          </p:cNvSpPr>
          <p:nvPr/>
        </p:nvSpPr>
        <p:spPr bwMode="auto">
          <a:xfrm rot="16200000">
            <a:off x="-492577" y="5482295"/>
            <a:ext cx="238207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1" i="0" u="none" strike="noStrike" kern="1200" cap="none" spc="0" normalizeH="0" baseline="0" noProof="0" dirty="0">
                <a:ln>
                  <a:noFill/>
                </a:ln>
                <a:solidFill>
                  <a:srgbClr val="002060"/>
                </a:solidFill>
                <a:effectLst/>
                <a:uLnTx/>
                <a:uFillTx/>
                <a:latin typeface="Garamond" panose="02020404030301010803" pitchFamily="18" charset="0"/>
                <a:ea typeface="+mn-ea"/>
                <a:cs typeface="Arial" panose="020B0604020202020204" pitchFamily="34" charset="0"/>
                <a:sym typeface="Arial"/>
              </a:rPr>
              <a:t>INSTANCES</a:t>
            </a:r>
          </a:p>
        </p:txBody>
      </p:sp>
      <p:pic>
        <p:nvPicPr>
          <p:cNvPr id="3" name="Picture 2" descr="A person in a suit and tie&#10;&#10;Description automatically generated">
            <a:extLst>
              <a:ext uri="{FF2B5EF4-FFF2-40B4-BE49-F238E27FC236}">
                <a16:creationId xmlns:a16="http://schemas.microsoft.com/office/drawing/2014/main" id="{09A05C45-8460-2348-EB25-0CA93BE9AF24}"/>
              </a:ext>
            </a:extLst>
          </p:cNvPr>
          <p:cNvPicPr>
            <a:picLocks noChangeAspect="1"/>
          </p:cNvPicPr>
          <p:nvPr/>
        </p:nvPicPr>
        <p:blipFill>
          <a:blip r:embed="rId3"/>
          <a:stretch>
            <a:fillRect/>
          </a:stretch>
        </p:blipFill>
        <p:spPr>
          <a:xfrm>
            <a:off x="2394451" y="5468619"/>
            <a:ext cx="1749025" cy="1291653"/>
          </a:xfrm>
          <a:prstGeom prst="rect">
            <a:avLst/>
          </a:prstGeom>
        </p:spPr>
      </p:pic>
      <p:sp>
        <p:nvSpPr>
          <p:cNvPr id="7" name="Rectangle 5">
            <a:extLst>
              <a:ext uri="{FF2B5EF4-FFF2-40B4-BE49-F238E27FC236}">
                <a16:creationId xmlns:a16="http://schemas.microsoft.com/office/drawing/2014/main" id="{5FB3241D-2A87-D1A5-9515-362964E0168F}"/>
              </a:ext>
            </a:extLst>
          </p:cNvPr>
          <p:cNvSpPr>
            <a:spLocks noChangeArrowheads="1"/>
          </p:cNvSpPr>
          <p:nvPr/>
        </p:nvSpPr>
        <p:spPr bwMode="auto">
          <a:xfrm>
            <a:off x="1361420" y="1481052"/>
            <a:ext cx="4631876" cy="3892959"/>
          </a:xfrm>
          <a:prstGeom prst="ellipse">
            <a:avLst/>
          </a:prstGeom>
          <a:noFill/>
          <a:ln w="3810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8" name="Rectangle 5">
            <a:extLst>
              <a:ext uri="{FF2B5EF4-FFF2-40B4-BE49-F238E27FC236}">
                <a16:creationId xmlns:a16="http://schemas.microsoft.com/office/drawing/2014/main" id="{28BBD197-F35E-6B89-AB63-CA609FDF63CD}"/>
              </a:ext>
            </a:extLst>
          </p:cNvPr>
          <p:cNvSpPr>
            <a:spLocks noChangeArrowheads="1"/>
          </p:cNvSpPr>
          <p:nvPr/>
        </p:nvSpPr>
        <p:spPr bwMode="auto">
          <a:xfrm>
            <a:off x="1770181" y="2378089"/>
            <a:ext cx="3369367" cy="2962723"/>
          </a:xfrm>
          <a:prstGeom prst="ellipse">
            <a:avLst/>
          </a:prstGeom>
          <a:noFill/>
          <a:ln w="5715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12" name="Title 1">
            <a:extLst>
              <a:ext uri="{FF2B5EF4-FFF2-40B4-BE49-F238E27FC236}">
                <a16:creationId xmlns:a16="http://schemas.microsoft.com/office/drawing/2014/main" id="{F3D7C0E1-A6BC-CD99-411E-213E36818B5B}"/>
              </a:ext>
            </a:extLst>
          </p:cNvPr>
          <p:cNvSpPr>
            <a:spLocks noGrp="1"/>
          </p:cNvSpPr>
          <p:nvPr>
            <p:ph type="title"/>
          </p:nvPr>
        </p:nvSpPr>
        <p:spPr>
          <a:xfrm>
            <a:off x="838200" y="365125"/>
            <a:ext cx="11353800" cy="1325563"/>
          </a:xfrm>
        </p:spPr>
        <p:txBody>
          <a:bodyPr/>
          <a:lstStyle/>
          <a:p>
            <a:r>
              <a:rPr lang="en-US"/>
              <a:t>SUNY Professor instance_of Professor Role</a:t>
            </a:r>
          </a:p>
        </p:txBody>
      </p:sp>
      <p:sp>
        <p:nvSpPr>
          <p:cNvPr id="13" name="Rectangle 5">
            <a:extLst>
              <a:ext uri="{FF2B5EF4-FFF2-40B4-BE49-F238E27FC236}">
                <a16:creationId xmlns:a16="http://schemas.microsoft.com/office/drawing/2014/main" id="{9BD96E14-7F69-5AF9-B085-C33619DE6B67}"/>
              </a:ext>
            </a:extLst>
          </p:cNvPr>
          <p:cNvSpPr>
            <a:spLocks noChangeArrowheads="1"/>
          </p:cNvSpPr>
          <p:nvPr/>
        </p:nvSpPr>
        <p:spPr bwMode="auto">
          <a:xfrm>
            <a:off x="2207719" y="3337719"/>
            <a:ext cx="2207204" cy="1940820"/>
          </a:xfrm>
          <a:prstGeom prst="ellipse">
            <a:avLst/>
          </a:prstGeom>
          <a:noFill/>
          <a:ln w="7620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14" name="TextBox 13">
            <a:extLst>
              <a:ext uri="{FF2B5EF4-FFF2-40B4-BE49-F238E27FC236}">
                <a16:creationId xmlns:a16="http://schemas.microsoft.com/office/drawing/2014/main" id="{67E8D4FE-60BC-74B9-9342-5905370C8263}"/>
              </a:ext>
            </a:extLst>
          </p:cNvPr>
          <p:cNvSpPr txBox="1"/>
          <p:nvPr/>
        </p:nvSpPr>
        <p:spPr>
          <a:xfrm>
            <a:off x="2891085" y="1658422"/>
            <a:ext cx="157254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Material Entity</a:t>
            </a:r>
          </a:p>
        </p:txBody>
      </p:sp>
      <p:sp>
        <p:nvSpPr>
          <p:cNvPr id="19" name="TextBox 18">
            <a:extLst>
              <a:ext uri="{FF2B5EF4-FFF2-40B4-BE49-F238E27FC236}">
                <a16:creationId xmlns:a16="http://schemas.microsoft.com/office/drawing/2014/main" id="{89D9EB59-5DC1-8492-B166-492B81D862BF}"/>
              </a:ext>
            </a:extLst>
          </p:cNvPr>
          <p:cNvSpPr txBox="1"/>
          <p:nvPr/>
        </p:nvSpPr>
        <p:spPr>
          <a:xfrm>
            <a:off x="3057158" y="2444812"/>
            <a:ext cx="79541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Object</a:t>
            </a:r>
          </a:p>
        </p:txBody>
      </p:sp>
      <p:sp>
        <p:nvSpPr>
          <p:cNvPr id="21" name="TextBox 20">
            <a:extLst>
              <a:ext uri="{FF2B5EF4-FFF2-40B4-BE49-F238E27FC236}">
                <a16:creationId xmlns:a16="http://schemas.microsoft.com/office/drawing/2014/main" id="{29B26C48-0350-5628-C76F-9CA8F348BD69}"/>
              </a:ext>
            </a:extLst>
          </p:cNvPr>
          <p:cNvSpPr txBox="1"/>
          <p:nvPr/>
        </p:nvSpPr>
        <p:spPr>
          <a:xfrm>
            <a:off x="2833793" y="3490119"/>
            <a:ext cx="72834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Agent</a:t>
            </a:r>
          </a:p>
        </p:txBody>
      </p:sp>
      <p:cxnSp>
        <p:nvCxnSpPr>
          <p:cNvPr id="23" name="Straight Arrow Connector 22">
            <a:extLst>
              <a:ext uri="{FF2B5EF4-FFF2-40B4-BE49-F238E27FC236}">
                <a16:creationId xmlns:a16="http://schemas.microsoft.com/office/drawing/2014/main" id="{A6070F91-7177-24A1-2CA5-68A90A17967B}"/>
              </a:ext>
            </a:extLst>
          </p:cNvPr>
          <p:cNvCxnSpPr>
            <a:cxnSpLocks/>
            <a:stCxn id="3" idx="0"/>
          </p:cNvCxnSpPr>
          <p:nvPr/>
        </p:nvCxnSpPr>
        <p:spPr>
          <a:xfrm flipV="1">
            <a:off x="3268964" y="4492487"/>
            <a:ext cx="0" cy="9761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5">
            <a:extLst>
              <a:ext uri="{FF2B5EF4-FFF2-40B4-BE49-F238E27FC236}">
                <a16:creationId xmlns:a16="http://schemas.microsoft.com/office/drawing/2014/main" id="{81EDB97E-E753-6E3C-C5E1-878F5ADD781A}"/>
              </a:ext>
            </a:extLst>
          </p:cNvPr>
          <p:cNvSpPr>
            <a:spLocks noChangeArrowheads="1"/>
          </p:cNvSpPr>
          <p:nvPr/>
        </p:nvSpPr>
        <p:spPr bwMode="auto">
          <a:xfrm>
            <a:off x="6622418" y="2317285"/>
            <a:ext cx="3369367" cy="2962723"/>
          </a:xfrm>
          <a:prstGeom prst="ellipse">
            <a:avLst/>
          </a:prstGeom>
          <a:noFill/>
          <a:ln w="5715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27" name="Rectangle 5">
            <a:extLst>
              <a:ext uri="{FF2B5EF4-FFF2-40B4-BE49-F238E27FC236}">
                <a16:creationId xmlns:a16="http://schemas.microsoft.com/office/drawing/2014/main" id="{7AE9DB1C-7B59-793A-B28A-F318B5965811}"/>
              </a:ext>
            </a:extLst>
          </p:cNvPr>
          <p:cNvSpPr>
            <a:spLocks noChangeArrowheads="1"/>
          </p:cNvSpPr>
          <p:nvPr/>
        </p:nvSpPr>
        <p:spPr bwMode="auto">
          <a:xfrm>
            <a:off x="6950770" y="3269614"/>
            <a:ext cx="2207204" cy="1940820"/>
          </a:xfrm>
          <a:prstGeom prst="ellipse">
            <a:avLst/>
          </a:prstGeom>
          <a:noFill/>
          <a:ln w="7620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28" name="TextBox 27">
            <a:extLst>
              <a:ext uri="{FF2B5EF4-FFF2-40B4-BE49-F238E27FC236}">
                <a16:creationId xmlns:a16="http://schemas.microsoft.com/office/drawing/2014/main" id="{A6CB64AB-4DEB-7F02-D045-D462C3631433}"/>
              </a:ext>
            </a:extLst>
          </p:cNvPr>
          <p:cNvSpPr txBox="1"/>
          <p:nvPr/>
        </p:nvSpPr>
        <p:spPr>
          <a:xfrm>
            <a:off x="8012468" y="2444812"/>
            <a:ext cx="5892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Role</a:t>
            </a:r>
          </a:p>
        </p:txBody>
      </p:sp>
      <p:sp>
        <p:nvSpPr>
          <p:cNvPr id="29" name="TextBox 28">
            <a:extLst>
              <a:ext uri="{FF2B5EF4-FFF2-40B4-BE49-F238E27FC236}">
                <a16:creationId xmlns:a16="http://schemas.microsoft.com/office/drawing/2014/main" id="{F31F238A-D83B-ADD1-EA5F-663A36CFA603}"/>
              </a:ext>
            </a:extLst>
          </p:cNvPr>
          <p:cNvSpPr txBox="1"/>
          <p:nvPr/>
        </p:nvSpPr>
        <p:spPr>
          <a:xfrm>
            <a:off x="7533657" y="3374626"/>
            <a:ext cx="1099981"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Professor </a:t>
            </a:r>
            <a:b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b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Role</a:t>
            </a:r>
          </a:p>
        </p:txBody>
      </p:sp>
      <p:pic>
        <p:nvPicPr>
          <p:cNvPr id="37" name="Picture 36" descr="A black text on a white background&#10;&#10;Description automatically generated">
            <a:extLst>
              <a:ext uri="{FF2B5EF4-FFF2-40B4-BE49-F238E27FC236}">
                <a16:creationId xmlns:a16="http://schemas.microsoft.com/office/drawing/2014/main" id="{71337C61-4B76-DC57-BD9B-AAD1A4350C8D}"/>
              </a:ext>
            </a:extLst>
          </p:cNvPr>
          <p:cNvPicPr>
            <a:picLocks noChangeAspect="1"/>
          </p:cNvPicPr>
          <p:nvPr/>
        </p:nvPicPr>
        <p:blipFill>
          <a:blip r:embed="rId4"/>
          <a:stretch>
            <a:fillRect/>
          </a:stretch>
        </p:blipFill>
        <p:spPr>
          <a:xfrm>
            <a:off x="5469835" y="5699071"/>
            <a:ext cx="4954143" cy="828452"/>
          </a:xfrm>
          <a:prstGeom prst="rect">
            <a:avLst/>
          </a:prstGeom>
        </p:spPr>
      </p:pic>
      <p:sp>
        <p:nvSpPr>
          <p:cNvPr id="2" name="Rectangle 5">
            <a:extLst>
              <a:ext uri="{FF2B5EF4-FFF2-40B4-BE49-F238E27FC236}">
                <a16:creationId xmlns:a16="http://schemas.microsoft.com/office/drawing/2014/main" id="{5F79D442-7026-AAC2-D6AD-4BE76187B8EA}"/>
              </a:ext>
            </a:extLst>
          </p:cNvPr>
          <p:cNvSpPr>
            <a:spLocks noChangeArrowheads="1"/>
          </p:cNvSpPr>
          <p:nvPr/>
        </p:nvSpPr>
        <p:spPr bwMode="auto">
          <a:xfrm>
            <a:off x="6317700" y="1482520"/>
            <a:ext cx="4631876" cy="3892959"/>
          </a:xfrm>
          <a:prstGeom prst="ellipse">
            <a:avLst/>
          </a:prstGeom>
          <a:noFill/>
          <a:ln w="3810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4" name="TextBox 3">
            <a:extLst>
              <a:ext uri="{FF2B5EF4-FFF2-40B4-BE49-F238E27FC236}">
                <a16:creationId xmlns:a16="http://schemas.microsoft.com/office/drawing/2014/main" id="{D504F3AB-A120-4E3D-98E4-4EFA1488486A}"/>
              </a:ext>
            </a:extLst>
          </p:cNvPr>
          <p:cNvSpPr txBox="1"/>
          <p:nvPr/>
        </p:nvSpPr>
        <p:spPr>
          <a:xfrm>
            <a:off x="7788374" y="1662695"/>
            <a:ext cx="169052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Realizable Entity</a:t>
            </a:r>
          </a:p>
        </p:txBody>
      </p:sp>
      <p:cxnSp>
        <p:nvCxnSpPr>
          <p:cNvPr id="38" name="Straight Arrow Connector 37">
            <a:extLst>
              <a:ext uri="{FF2B5EF4-FFF2-40B4-BE49-F238E27FC236}">
                <a16:creationId xmlns:a16="http://schemas.microsoft.com/office/drawing/2014/main" id="{1FDA4CCD-DF6E-C6FE-DADA-643CCFE58D4C}"/>
              </a:ext>
            </a:extLst>
          </p:cNvPr>
          <p:cNvCxnSpPr>
            <a:cxnSpLocks/>
          </p:cNvCxnSpPr>
          <p:nvPr/>
        </p:nvCxnSpPr>
        <p:spPr>
          <a:xfrm flipV="1">
            <a:off x="8029868" y="4493956"/>
            <a:ext cx="0" cy="120658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5881742"/>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7E0F14-7F3F-57AE-4974-6EA4EA2F5882}"/>
            </a:ext>
          </a:extLst>
        </p:cNvPr>
        <p:cNvGrpSpPr/>
        <p:nvPr/>
      </p:nvGrpSpPr>
      <p:grpSpPr>
        <a:xfrm>
          <a:off x="0" y="0"/>
          <a:ext cx="0" cy="0"/>
          <a:chOff x="0" y="0"/>
          <a:chExt cx="0" cy="0"/>
        </a:xfrm>
      </p:grpSpPr>
      <p:sp>
        <p:nvSpPr>
          <p:cNvPr id="167947" name="TextBox 10">
            <a:extLst>
              <a:ext uri="{FF2B5EF4-FFF2-40B4-BE49-F238E27FC236}">
                <a16:creationId xmlns:a16="http://schemas.microsoft.com/office/drawing/2014/main" id="{FD48553D-CECB-6D1E-4983-285E4423B9C6}"/>
              </a:ext>
            </a:extLst>
          </p:cNvPr>
          <p:cNvSpPr txBox="1">
            <a:spLocks noChangeArrowheads="1"/>
          </p:cNvSpPr>
          <p:nvPr/>
        </p:nvSpPr>
        <p:spPr bwMode="auto">
          <a:xfrm rot="16200000">
            <a:off x="-456444" y="2595090"/>
            <a:ext cx="23098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1" i="0" u="none" strike="noStrike" kern="0" cap="none" spc="0" normalizeH="0" baseline="0" noProof="0" dirty="0">
                <a:ln>
                  <a:noFill/>
                </a:ln>
                <a:solidFill>
                  <a:srgbClr val="002060"/>
                </a:solidFill>
                <a:effectLst/>
                <a:uLnTx/>
                <a:uFillTx/>
                <a:latin typeface="Garamond" panose="02020404030301010803" pitchFamily="18" charset="0"/>
                <a:ea typeface="+mn-ea"/>
                <a:cs typeface="Arial" panose="020B0604020202020204" pitchFamily="34" charset="0"/>
                <a:sym typeface="Arial"/>
              </a:rPr>
              <a:t>CLASSES</a:t>
            </a:r>
            <a:endParaRPr kumimoji="0" lang="en-US" altLang="en-US" sz="1400" b="1" i="0" u="none" strike="noStrike" kern="1200" cap="none" spc="0" normalizeH="0" baseline="0" noProof="0" dirty="0">
              <a:ln>
                <a:noFill/>
              </a:ln>
              <a:solidFill>
                <a:srgbClr val="002060"/>
              </a:solidFill>
              <a:effectLst/>
              <a:uLnTx/>
              <a:uFillTx/>
              <a:latin typeface="Garamond" panose="02020404030301010803" pitchFamily="18" charset="0"/>
              <a:ea typeface="+mn-ea"/>
              <a:cs typeface="Arial" panose="020B0604020202020204" pitchFamily="34" charset="0"/>
              <a:sym typeface="Arial"/>
            </a:endParaRPr>
          </a:p>
        </p:txBody>
      </p:sp>
      <p:sp>
        <p:nvSpPr>
          <p:cNvPr id="167948" name="TextBox 11">
            <a:extLst>
              <a:ext uri="{FF2B5EF4-FFF2-40B4-BE49-F238E27FC236}">
                <a16:creationId xmlns:a16="http://schemas.microsoft.com/office/drawing/2014/main" id="{3A58BFE5-BD2F-0D7E-6966-B1C579E921C6}"/>
              </a:ext>
            </a:extLst>
          </p:cNvPr>
          <p:cNvSpPr txBox="1">
            <a:spLocks noChangeArrowheads="1"/>
          </p:cNvSpPr>
          <p:nvPr/>
        </p:nvSpPr>
        <p:spPr bwMode="auto">
          <a:xfrm rot="16200000">
            <a:off x="-492577" y="5482295"/>
            <a:ext cx="238207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1" i="0" u="none" strike="noStrike" kern="1200" cap="none" spc="0" normalizeH="0" baseline="0" noProof="0" dirty="0">
                <a:ln>
                  <a:noFill/>
                </a:ln>
                <a:solidFill>
                  <a:srgbClr val="002060"/>
                </a:solidFill>
                <a:effectLst/>
                <a:uLnTx/>
                <a:uFillTx/>
                <a:latin typeface="Garamond" panose="02020404030301010803" pitchFamily="18" charset="0"/>
                <a:ea typeface="+mn-ea"/>
                <a:cs typeface="Arial" panose="020B0604020202020204" pitchFamily="34" charset="0"/>
                <a:sym typeface="Arial"/>
              </a:rPr>
              <a:t>INSTANCES</a:t>
            </a:r>
          </a:p>
        </p:txBody>
      </p:sp>
      <p:pic>
        <p:nvPicPr>
          <p:cNvPr id="3" name="Picture 2" descr="A person in a suit and tie&#10;&#10;Description automatically generated">
            <a:extLst>
              <a:ext uri="{FF2B5EF4-FFF2-40B4-BE49-F238E27FC236}">
                <a16:creationId xmlns:a16="http://schemas.microsoft.com/office/drawing/2014/main" id="{D81A8721-88A8-5A1A-99D0-46636FB3E845}"/>
              </a:ext>
            </a:extLst>
          </p:cNvPr>
          <p:cNvPicPr>
            <a:picLocks noChangeAspect="1"/>
          </p:cNvPicPr>
          <p:nvPr/>
        </p:nvPicPr>
        <p:blipFill>
          <a:blip r:embed="rId3"/>
          <a:stretch>
            <a:fillRect/>
          </a:stretch>
        </p:blipFill>
        <p:spPr>
          <a:xfrm>
            <a:off x="2394451" y="5468619"/>
            <a:ext cx="1749025" cy="1291653"/>
          </a:xfrm>
          <a:prstGeom prst="rect">
            <a:avLst/>
          </a:prstGeom>
        </p:spPr>
      </p:pic>
      <p:sp>
        <p:nvSpPr>
          <p:cNvPr id="7" name="Rectangle 5">
            <a:extLst>
              <a:ext uri="{FF2B5EF4-FFF2-40B4-BE49-F238E27FC236}">
                <a16:creationId xmlns:a16="http://schemas.microsoft.com/office/drawing/2014/main" id="{ED9B2345-DD88-BE83-BB2D-96ACE3FFF5D5}"/>
              </a:ext>
            </a:extLst>
          </p:cNvPr>
          <p:cNvSpPr>
            <a:spLocks noChangeArrowheads="1"/>
          </p:cNvSpPr>
          <p:nvPr/>
        </p:nvSpPr>
        <p:spPr bwMode="auto">
          <a:xfrm>
            <a:off x="1361420" y="1481052"/>
            <a:ext cx="4631876" cy="3892959"/>
          </a:xfrm>
          <a:prstGeom prst="ellipse">
            <a:avLst/>
          </a:prstGeom>
          <a:noFill/>
          <a:ln w="3810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12" name="Title 1">
            <a:extLst>
              <a:ext uri="{FF2B5EF4-FFF2-40B4-BE49-F238E27FC236}">
                <a16:creationId xmlns:a16="http://schemas.microsoft.com/office/drawing/2014/main" id="{E9398234-83D7-62E0-1776-DAE3A969B4B1}"/>
              </a:ext>
            </a:extLst>
          </p:cNvPr>
          <p:cNvSpPr>
            <a:spLocks noGrp="1"/>
          </p:cNvSpPr>
          <p:nvPr>
            <p:ph type="title"/>
          </p:nvPr>
        </p:nvSpPr>
        <p:spPr>
          <a:xfrm>
            <a:off x="838200" y="365125"/>
            <a:ext cx="11353800" cy="1325563"/>
          </a:xfrm>
        </p:spPr>
        <p:txBody>
          <a:bodyPr/>
          <a:lstStyle/>
          <a:p>
            <a:r>
              <a:rPr lang="en-US"/>
              <a:t>Barry Smith bearer_of SUNY Professor</a:t>
            </a:r>
          </a:p>
        </p:txBody>
      </p:sp>
      <p:sp>
        <p:nvSpPr>
          <p:cNvPr id="13" name="Rectangle 5">
            <a:extLst>
              <a:ext uri="{FF2B5EF4-FFF2-40B4-BE49-F238E27FC236}">
                <a16:creationId xmlns:a16="http://schemas.microsoft.com/office/drawing/2014/main" id="{4D53D510-0AB5-339A-F083-A26E4AD00338}"/>
              </a:ext>
            </a:extLst>
          </p:cNvPr>
          <p:cNvSpPr>
            <a:spLocks noChangeArrowheads="1"/>
          </p:cNvSpPr>
          <p:nvPr/>
        </p:nvSpPr>
        <p:spPr bwMode="auto">
          <a:xfrm>
            <a:off x="2207719" y="3337719"/>
            <a:ext cx="2207204" cy="1940820"/>
          </a:xfrm>
          <a:prstGeom prst="ellipse">
            <a:avLst/>
          </a:prstGeom>
          <a:noFill/>
          <a:ln w="7620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14" name="TextBox 13">
            <a:extLst>
              <a:ext uri="{FF2B5EF4-FFF2-40B4-BE49-F238E27FC236}">
                <a16:creationId xmlns:a16="http://schemas.microsoft.com/office/drawing/2014/main" id="{64715680-6104-4036-1272-22639936ECD5}"/>
              </a:ext>
            </a:extLst>
          </p:cNvPr>
          <p:cNvSpPr txBox="1"/>
          <p:nvPr/>
        </p:nvSpPr>
        <p:spPr>
          <a:xfrm>
            <a:off x="2891085" y="1658422"/>
            <a:ext cx="157254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Material Entity</a:t>
            </a:r>
          </a:p>
        </p:txBody>
      </p:sp>
      <p:sp>
        <p:nvSpPr>
          <p:cNvPr id="21" name="TextBox 20">
            <a:extLst>
              <a:ext uri="{FF2B5EF4-FFF2-40B4-BE49-F238E27FC236}">
                <a16:creationId xmlns:a16="http://schemas.microsoft.com/office/drawing/2014/main" id="{23DA68B1-C2C5-4CDE-D80B-BF58CD838628}"/>
              </a:ext>
            </a:extLst>
          </p:cNvPr>
          <p:cNvSpPr txBox="1"/>
          <p:nvPr/>
        </p:nvSpPr>
        <p:spPr>
          <a:xfrm>
            <a:off x="2833793" y="3490119"/>
            <a:ext cx="72834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Agent</a:t>
            </a:r>
          </a:p>
        </p:txBody>
      </p:sp>
      <p:sp>
        <p:nvSpPr>
          <p:cNvPr id="26" name="Rectangle 5">
            <a:extLst>
              <a:ext uri="{FF2B5EF4-FFF2-40B4-BE49-F238E27FC236}">
                <a16:creationId xmlns:a16="http://schemas.microsoft.com/office/drawing/2014/main" id="{59340F23-E14A-8F83-FF99-17F758EF1DB6}"/>
              </a:ext>
            </a:extLst>
          </p:cNvPr>
          <p:cNvSpPr>
            <a:spLocks noChangeArrowheads="1"/>
          </p:cNvSpPr>
          <p:nvPr/>
        </p:nvSpPr>
        <p:spPr bwMode="auto">
          <a:xfrm>
            <a:off x="6622418" y="2317285"/>
            <a:ext cx="3369367" cy="2962723"/>
          </a:xfrm>
          <a:prstGeom prst="ellipse">
            <a:avLst/>
          </a:prstGeom>
          <a:noFill/>
          <a:ln w="5715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27" name="Rectangle 5">
            <a:extLst>
              <a:ext uri="{FF2B5EF4-FFF2-40B4-BE49-F238E27FC236}">
                <a16:creationId xmlns:a16="http://schemas.microsoft.com/office/drawing/2014/main" id="{E6A36FA9-654F-43D4-4B22-CBC65D521057}"/>
              </a:ext>
            </a:extLst>
          </p:cNvPr>
          <p:cNvSpPr>
            <a:spLocks noChangeArrowheads="1"/>
          </p:cNvSpPr>
          <p:nvPr/>
        </p:nvSpPr>
        <p:spPr bwMode="auto">
          <a:xfrm>
            <a:off x="6950770" y="3269614"/>
            <a:ext cx="2207204" cy="1940820"/>
          </a:xfrm>
          <a:prstGeom prst="ellipse">
            <a:avLst/>
          </a:prstGeom>
          <a:noFill/>
          <a:ln w="7620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28" name="TextBox 27">
            <a:extLst>
              <a:ext uri="{FF2B5EF4-FFF2-40B4-BE49-F238E27FC236}">
                <a16:creationId xmlns:a16="http://schemas.microsoft.com/office/drawing/2014/main" id="{E1E2FDB9-B784-0F36-0E84-0A2566135B2F}"/>
              </a:ext>
            </a:extLst>
          </p:cNvPr>
          <p:cNvSpPr txBox="1"/>
          <p:nvPr/>
        </p:nvSpPr>
        <p:spPr>
          <a:xfrm>
            <a:off x="8012468" y="2444812"/>
            <a:ext cx="5892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Role</a:t>
            </a:r>
          </a:p>
        </p:txBody>
      </p:sp>
      <p:sp>
        <p:nvSpPr>
          <p:cNvPr id="29" name="TextBox 28">
            <a:extLst>
              <a:ext uri="{FF2B5EF4-FFF2-40B4-BE49-F238E27FC236}">
                <a16:creationId xmlns:a16="http://schemas.microsoft.com/office/drawing/2014/main" id="{1132A921-B149-BBF8-F60A-DA078751EB60}"/>
              </a:ext>
            </a:extLst>
          </p:cNvPr>
          <p:cNvSpPr txBox="1"/>
          <p:nvPr/>
        </p:nvSpPr>
        <p:spPr>
          <a:xfrm>
            <a:off x="7533657" y="3374626"/>
            <a:ext cx="1099981" cy="64633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Professor </a:t>
            </a:r>
            <a:b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b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Role</a:t>
            </a:r>
          </a:p>
        </p:txBody>
      </p:sp>
      <p:pic>
        <p:nvPicPr>
          <p:cNvPr id="37" name="Picture 36" descr="A black text on a white background&#10;&#10;Description automatically generated">
            <a:extLst>
              <a:ext uri="{FF2B5EF4-FFF2-40B4-BE49-F238E27FC236}">
                <a16:creationId xmlns:a16="http://schemas.microsoft.com/office/drawing/2014/main" id="{28A3AE15-023F-32F7-3644-91C177BCD3BE}"/>
              </a:ext>
            </a:extLst>
          </p:cNvPr>
          <p:cNvPicPr>
            <a:picLocks noChangeAspect="1"/>
          </p:cNvPicPr>
          <p:nvPr/>
        </p:nvPicPr>
        <p:blipFill>
          <a:blip r:embed="rId4"/>
          <a:stretch>
            <a:fillRect/>
          </a:stretch>
        </p:blipFill>
        <p:spPr>
          <a:xfrm>
            <a:off x="5469835" y="5699071"/>
            <a:ext cx="4954143" cy="828452"/>
          </a:xfrm>
          <a:prstGeom prst="rect">
            <a:avLst/>
          </a:prstGeom>
        </p:spPr>
      </p:pic>
      <p:cxnSp>
        <p:nvCxnSpPr>
          <p:cNvPr id="41" name="Straight Arrow Connector 40">
            <a:extLst>
              <a:ext uri="{FF2B5EF4-FFF2-40B4-BE49-F238E27FC236}">
                <a16:creationId xmlns:a16="http://schemas.microsoft.com/office/drawing/2014/main" id="{9E04DA28-524A-59C8-06A2-756F531A0FCA}"/>
              </a:ext>
            </a:extLst>
          </p:cNvPr>
          <p:cNvCxnSpPr>
            <a:cxnSpLocks/>
            <a:stCxn id="3" idx="3"/>
            <a:endCxn id="37" idx="1"/>
          </p:cNvCxnSpPr>
          <p:nvPr/>
        </p:nvCxnSpPr>
        <p:spPr>
          <a:xfrm flipV="1">
            <a:off x="4143476" y="6113297"/>
            <a:ext cx="1326359" cy="11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Rectangle 5">
            <a:extLst>
              <a:ext uri="{FF2B5EF4-FFF2-40B4-BE49-F238E27FC236}">
                <a16:creationId xmlns:a16="http://schemas.microsoft.com/office/drawing/2014/main" id="{00FE34F4-9705-4C8F-E111-022C09488E09}"/>
              </a:ext>
            </a:extLst>
          </p:cNvPr>
          <p:cNvSpPr>
            <a:spLocks noChangeArrowheads="1"/>
          </p:cNvSpPr>
          <p:nvPr/>
        </p:nvSpPr>
        <p:spPr bwMode="auto">
          <a:xfrm>
            <a:off x="6317700" y="1482520"/>
            <a:ext cx="4631876" cy="3892959"/>
          </a:xfrm>
          <a:prstGeom prst="ellipse">
            <a:avLst/>
          </a:prstGeom>
          <a:noFill/>
          <a:ln w="3810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4" name="TextBox 3">
            <a:extLst>
              <a:ext uri="{FF2B5EF4-FFF2-40B4-BE49-F238E27FC236}">
                <a16:creationId xmlns:a16="http://schemas.microsoft.com/office/drawing/2014/main" id="{AE4B5F36-9D39-5801-7856-D6EFEBC1AE27}"/>
              </a:ext>
            </a:extLst>
          </p:cNvPr>
          <p:cNvSpPr txBox="1"/>
          <p:nvPr/>
        </p:nvSpPr>
        <p:spPr>
          <a:xfrm>
            <a:off x="7788374" y="1662695"/>
            <a:ext cx="169052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Realizable Entity</a:t>
            </a:r>
          </a:p>
        </p:txBody>
      </p:sp>
      <p:sp>
        <p:nvSpPr>
          <p:cNvPr id="5" name="Rectangle 5">
            <a:extLst>
              <a:ext uri="{FF2B5EF4-FFF2-40B4-BE49-F238E27FC236}">
                <a16:creationId xmlns:a16="http://schemas.microsoft.com/office/drawing/2014/main" id="{604AD0CF-B137-9172-EC8C-55A528397AF1}"/>
              </a:ext>
            </a:extLst>
          </p:cNvPr>
          <p:cNvSpPr>
            <a:spLocks noChangeArrowheads="1"/>
          </p:cNvSpPr>
          <p:nvPr/>
        </p:nvSpPr>
        <p:spPr bwMode="auto">
          <a:xfrm>
            <a:off x="1770181" y="2378089"/>
            <a:ext cx="3369367" cy="2962723"/>
          </a:xfrm>
          <a:prstGeom prst="ellipse">
            <a:avLst/>
          </a:prstGeom>
          <a:noFill/>
          <a:ln w="57150">
            <a:solidFill>
              <a:srgbClr val="1D6FA9"/>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000000"/>
              </a:solidFill>
              <a:effectLst/>
              <a:uLnTx/>
              <a:uFillTx/>
              <a:latin typeface="Garamond" panose="02020404030301010803" pitchFamily="18" charset="0"/>
              <a:ea typeface="ＭＳ Ｐゴシック" panose="020B0600070205080204" pitchFamily="34" charset="-128"/>
              <a:cs typeface="Times New Roman" panose="02020603050405020304" pitchFamily="18" charset="0"/>
              <a:sym typeface="Arial"/>
            </a:endParaRPr>
          </a:p>
        </p:txBody>
      </p:sp>
      <p:sp>
        <p:nvSpPr>
          <p:cNvPr id="6" name="TextBox 5">
            <a:extLst>
              <a:ext uri="{FF2B5EF4-FFF2-40B4-BE49-F238E27FC236}">
                <a16:creationId xmlns:a16="http://schemas.microsoft.com/office/drawing/2014/main" id="{2B5EC70A-99FE-A0D3-76F4-FFF02C9D118A}"/>
              </a:ext>
            </a:extLst>
          </p:cNvPr>
          <p:cNvSpPr txBox="1"/>
          <p:nvPr/>
        </p:nvSpPr>
        <p:spPr>
          <a:xfrm>
            <a:off x="3057158" y="2444812"/>
            <a:ext cx="79541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Object</a:t>
            </a:r>
          </a:p>
        </p:txBody>
      </p:sp>
      <p:cxnSp>
        <p:nvCxnSpPr>
          <p:cNvPr id="23" name="Straight Arrow Connector 22">
            <a:extLst>
              <a:ext uri="{FF2B5EF4-FFF2-40B4-BE49-F238E27FC236}">
                <a16:creationId xmlns:a16="http://schemas.microsoft.com/office/drawing/2014/main" id="{EDEF0A57-F232-1EA0-B05C-AC4FD842022B}"/>
              </a:ext>
            </a:extLst>
          </p:cNvPr>
          <p:cNvCxnSpPr>
            <a:cxnSpLocks/>
            <a:stCxn id="3" idx="0"/>
          </p:cNvCxnSpPr>
          <p:nvPr/>
        </p:nvCxnSpPr>
        <p:spPr>
          <a:xfrm flipV="1">
            <a:off x="3268964" y="4492487"/>
            <a:ext cx="0" cy="9761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F635C224-E34A-A127-6923-E74E44C615E3}"/>
              </a:ext>
            </a:extLst>
          </p:cNvPr>
          <p:cNvCxnSpPr>
            <a:cxnSpLocks/>
          </p:cNvCxnSpPr>
          <p:nvPr/>
        </p:nvCxnSpPr>
        <p:spPr>
          <a:xfrm flipV="1">
            <a:off x="8029868" y="4493956"/>
            <a:ext cx="0" cy="120658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3843461"/>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106E-7B76-23CE-DEC6-E2E2029FFA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5BF101-1A81-4CAB-2401-379932533913}"/>
              </a:ext>
            </a:extLst>
          </p:cNvPr>
          <p:cNvSpPr>
            <a:spLocks noGrp="1"/>
          </p:cNvSpPr>
          <p:nvPr>
            <p:ph type="title"/>
          </p:nvPr>
        </p:nvSpPr>
        <p:spPr/>
        <p:txBody>
          <a:bodyPr/>
          <a:lstStyle/>
          <a:p>
            <a:r>
              <a:rPr lang="en-US"/>
              <a:t>Outline</a:t>
            </a:r>
          </a:p>
        </p:txBody>
      </p:sp>
      <p:sp>
        <p:nvSpPr>
          <p:cNvPr id="3" name="Content Placeholder 2">
            <a:extLst>
              <a:ext uri="{FF2B5EF4-FFF2-40B4-BE49-F238E27FC236}">
                <a16:creationId xmlns:a16="http://schemas.microsoft.com/office/drawing/2014/main" id="{9FC0BD05-0363-768B-8F66-D7DADD70E9EA}"/>
              </a:ext>
            </a:extLst>
          </p:cNvPr>
          <p:cNvSpPr>
            <a:spLocks noGrp="1"/>
          </p:cNvSpPr>
          <p:nvPr>
            <p:ph idx="1"/>
          </p:nvPr>
        </p:nvSpPr>
        <p:spPr/>
        <p:txBody>
          <a:bodyPr/>
          <a:lstStyle/>
          <a:p>
            <a:r>
              <a:rPr lang="en-US">
                <a:solidFill>
                  <a:srgbClr val="FF0000"/>
                </a:solidFill>
              </a:rPr>
              <a:t>View from the Top</a:t>
            </a:r>
          </a:p>
          <a:p>
            <a:pPr marL="0" indent="0">
              <a:buNone/>
            </a:pPr>
            <a:endParaRPr lang="en-US"/>
          </a:p>
          <a:p>
            <a:r>
              <a:rPr lang="en-US"/>
              <a:t>Basic Formal Ontology</a:t>
            </a:r>
          </a:p>
          <a:p>
            <a:endParaRPr lang="en-US"/>
          </a:p>
          <a:p>
            <a:r>
              <a:rPr lang="en-US"/>
              <a:t>Application to Intelligence Analysis</a:t>
            </a:r>
          </a:p>
          <a:p>
            <a:endParaRPr lang="en-US"/>
          </a:p>
          <a:p>
            <a:endParaRPr lang="en-US"/>
          </a:p>
          <a:p>
            <a:endParaRPr lang="en-US"/>
          </a:p>
          <a:p>
            <a:endParaRPr lang="en-US"/>
          </a:p>
        </p:txBody>
      </p:sp>
    </p:spTree>
    <p:extLst>
      <p:ext uri="{BB962C8B-B14F-4D97-AF65-F5344CB8AC3E}">
        <p14:creationId xmlns:p14="http://schemas.microsoft.com/office/powerpoint/2010/main" val="13880427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5BE8D-C0FC-4C23-7F34-1FB54278DA9F}"/>
              </a:ext>
            </a:extLst>
          </p:cNvPr>
          <p:cNvSpPr>
            <a:spLocks noGrp="1"/>
          </p:cNvSpPr>
          <p:nvPr>
            <p:ph type="title"/>
          </p:nvPr>
        </p:nvSpPr>
        <p:spPr/>
        <p:txBody>
          <a:bodyPr/>
          <a:lstStyle/>
          <a:p>
            <a:r>
              <a:rPr lang="en-US"/>
              <a:t>Methodological Convictions</a:t>
            </a:r>
          </a:p>
        </p:txBody>
      </p:sp>
      <p:sp>
        <p:nvSpPr>
          <p:cNvPr id="3" name="Text Placeholder 2">
            <a:extLst>
              <a:ext uri="{FF2B5EF4-FFF2-40B4-BE49-F238E27FC236}">
                <a16:creationId xmlns:a16="http://schemas.microsoft.com/office/drawing/2014/main" id="{605FF0B4-3253-000A-DD4C-802875D251E5}"/>
              </a:ext>
            </a:extLst>
          </p:cNvPr>
          <p:cNvSpPr>
            <a:spLocks noGrp="1"/>
          </p:cNvSpPr>
          <p:nvPr>
            <p:ph type="body" idx="1"/>
          </p:nvPr>
        </p:nvSpPr>
        <p:spPr>
          <a:xfrm>
            <a:off x="838200" y="1825624"/>
            <a:ext cx="10515600" cy="5032375"/>
          </a:xfrm>
        </p:spPr>
        <p:txBody>
          <a:bodyPr/>
          <a:lstStyle/>
          <a:p>
            <a:r>
              <a:rPr lang="en-US" b="1"/>
              <a:t>Realism</a:t>
            </a:r>
            <a:r>
              <a:rPr lang="en-US"/>
              <a:t> – BFO is designed to represent the world, rather than simply concepts about the world</a:t>
            </a:r>
          </a:p>
          <a:p>
            <a:endParaRPr lang="en-US"/>
          </a:p>
          <a:p>
            <a:r>
              <a:rPr lang="en-US" b="1"/>
              <a:t>Fallibilism</a:t>
            </a:r>
            <a:r>
              <a:rPr lang="en-US"/>
              <a:t> – BFO is committed to tracking scientific research over time, which might change</a:t>
            </a:r>
          </a:p>
          <a:p>
            <a:endParaRPr lang="en-US"/>
          </a:p>
          <a:p>
            <a:r>
              <a:rPr lang="en-US" b="1"/>
              <a:t>Adequatism</a:t>
            </a:r>
            <a:r>
              <a:rPr lang="en-US"/>
              <a:t> – BFO is non-reductive, classes and relations motivated by research communities are not ‘paraphrased away’ for example</a:t>
            </a:r>
          </a:p>
        </p:txBody>
      </p:sp>
    </p:spTree>
    <p:extLst>
      <p:ext uri="{BB962C8B-B14F-4D97-AF65-F5344CB8AC3E}">
        <p14:creationId xmlns:p14="http://schemas.microsoft.com/office/powerpoint/2010/main" val="40971027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13A847-95B1-D960-C922-3D82076E8E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5382D4-F79E-1719-76BA-BF8B66829071}"/>
              </a:ext>
            </a:extLst>
          </p:cNvPr>
          <p:cNvSpPr>
            <a:spLocks noGrp="1"/>
          </p:cNvSpPr>
          <p:nvPr>
            <p:ph type="title"/>
          </p:nvPr>
        </p:nvSpPr>
        <p:spPr/>
        <p:txBody>
          <a:bodyPr/>
          <a:lstStyle/>
          <a:p>
            <a:r>
              <a:rPr lang="en-US"/>
              <a:t>Group Exercise</a:t>
            </a:r>
          </a:p>
        </p:txBody>
      </p:sp>
      <p:sp>
        <p:nvSpPr>
          <p:cNvPr id="3" name="Content Placeholder 2">
            <a:extLst>
              <a:ext uri="{FF2B5EF4-FFF2-40B4-BE49-F238E27FC236}">
                <a16:creationId xmlns:a16="http://schemas.microsoft.com/office/drawing/2014/main" id="{75855EAC-B156-26EF-E29F-FC24A5B15C8A}"/>
              </a:ext>
            </a:extLst>
          </p:cNvPr>
          <p:cNvSpPr>
            <a:spLocks noGrp="1"/>
          </p:cNvSpPr>
          <p:nvPr>
            <p:ph idx="1"/>
          </p:nvPr>
        </p:nvSpPr>
        <p:spPr>
          <a:xfrm>
            <a:off x="838200" y="1825624"/>
            <a:ext cx="10993244" cy="5032375"/>
          </a:xfrm>
        </p:spPr>
        <p:txBody>
          <a:bodyPr/>
          <a:lstStyle/>
          <a:p>
            <a:r>
              <a:rPr lang="en-US"/>
              <a:t>Gather into small groups and reflect on the methodological convictions of BFO</a:t>
            </a:r>
          </a:p>
          <a:p>
            <a:endParaRPr lang="en-US"/>
          </a:p>
          <a:p>
            <a:r>
              <a:rPr lang="en-US"/>
              <a:t>In particular, consider motivations for and arguments against adopting these convictions for a top-level ontology</a:t>
            </a:r>
          </a:p>
          <a:p>
            <a:pPr marL="0" indent="0">
              <a:buNone/>
            </a:pPr>
            <a:endParaRPr lang="en-US"/>
          </a:p>
          <a:p>
            <a:r>
              <a:rPr lang="en-US" b="1">
                <a:solidFill>
                  <a:srgbClr val="FF0000"/>
                </a:solidFill>
              </a:rPr>
              <a:t>We will examine the results of your group together</a:t>
            </a:r>
          </a:p>
        </p:txBody>
      </p:sp>
    </p:spTree>
    <p:extLst>
      <p:ext uri="{BB962C8B-B14F-4D97-AF65-F5344CB8AC3E}">
        <p14:creationId xmlns:p14="http://schemas.microsoft.com/office/powerpoint/2010/main" val="24183192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295637-F9F2-CABF-AB4A-1368D5F129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071F5B-6F43-36F4-0F1F-601810A7B0EC}"/>
              </a:ext>
            </a:extLst>
          </p:cNvPr>
          <p:cNvSpPr>
            <a:spLocks noGrp="1"/>
          </p:cNvSpPr>
          <p:nvPr>
            <p:ph type="title"/>
          </p:nvPr>
        </p:nvSpPr>
        <p:spPr/>
        <p:txBody>
          <a:bodyPr/>
          <a:lstStyle/>
          <a:p>
            <a:r>
              <a:rPr lang="en-US"/>
              <a:t>Outline</a:t>
            </a:r>
          </a:p>
        </p:txBody>
      </p:sp>
      <p:sp>
        <p:nvSpPr>
          <p:cNvPr id="3" name="Content Placeholder 2">
            <a:extLst>
              <a:ext uri="{FF2B5EF4-FFF2-40B4-BE49-F238E27FC236}">
                <a16:creationId xmlns:a16="http://schemas.microsoft.com/office/drawing/2014/main" id="{70C3D7E9-0ABD-FAC4-4F1A-C2DFF9BF6539}"/>
              </a:ext>
            </a:extLst>
          </p:cNvPr>
          <p:cNvSpPr>
            <a:spLocks noGrp="1"/>
          </p:cNvSpPr>
          <p:nvPr>
            <p:ph idx="1"/>
          </p:nvPr>
        </p:nvSpPr>
        <p:spPr/>
        <p:txBody>
          <a:bodyPr/>
          <a:lstStyle/>
          <a:p>
            <a:r>
              <a:rPr lang="en-US"/>
              <a:t>View from the Top</a:t>
            </a:r>
          </a:p>
          <a:p>
            <a:pPr marL="0" indent="0">
              <a:buNone/>
            </a:pPr>
            <a:endParaRPr lang="en-US"/>
          </a:p>
          <a:p>
            <a:r>
              <a:rPr lang="en-US"/>
              <a:t>Basic Formal Ontology</a:t>
            </a:r>
          </a:p>
          <a:p>
            <a:endParaRPr lang="en-US"/>
          </a:p>
          <a:p>
            <a:r>
              <a:rPr lang="en-US">
                <a:solidFill>
                  <a:srgbClr val="FF0000"/>
                </a:solidFill>
              </a:rPr>
              <a:t>Application to Intelligence Analysis</a:t>
            </a:r>
          </a:p>
          <a:p>
            <a:endParaRPr lang="en-US"/>
          </a:p>
          <a:p>
            <a:endParaRPr lang="en-US"/>
          </a:p>
          <a:p>
            <a:endParaRPr lang="en-US"/>
          </a:p>
          <a:p>
            <a:endParaRPr lang="en-US"/>
          </a:p>
        </p:txBody>
      </p:sp>
    </p:spTree>
    <p:extLst>
      <p:ext uri="{BB962C8B-B14F-4D97-AF65-F5344CB8AC3E}">
        <p14:creationId xmlns:p14="http://schemas.microsoft.com/office/powerpoint/2010/main" val="32425811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srcRect l="19652" t="16148" r="18873" b="4836"/>
          <a:stretch/>
        </p:blipFill>
        <p:spPr>
          <a:xfrm>
            <a:off x="113673" y="1266388"/>
            <a:ext cx="5982327" cy="4325222"/>
          </a:xfrm>
          <a:prstGeom prst="rect">
            <a:avLst/>
          </a:prstGeom>
          <a:ln>
            <a:solidFill>
              <a:schemeClr val="tx1"/>
            </a:solidFill>
          </a:ln>
        </p:spPr>
      </p:pic>
      <p:sp>
        <p:nvSpPr>
          <p:cNvPr id="3" name="Rectangle 2">
            <a:extLst>
              <a:ext uri="{FF2B5EF4-FFF2-40B4-BE49-F238E27FC236}">
                <a16:creationId xmlns:a16="http://schemas.microsoft.com/office/drawing/2014/main" id="{6C25B441-5F3D-67E2-FF24-8038838BDFB4}"/>
              </a:ext>
            </a:extLst>
          </p:cNvPr>
          <p:cNvSpPr/>
          <p:nvPr/>
        </p:nvSpPr>
        <p:spPr>
          <a:xfrm>
            <a:off x="11484864" y="6313590"/>
            <a:ext cx="475488" cy="42062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2" name="Picture 1" descr="A document with text on it&#10;&#10;Description automatically generated">
            <a:extLst>
              <a:ext uri="{FF2B5EF4-FFF2-40B4-BE49-F238E27FC236}">
                <a16:creationId xmlns:a16="http://schemas.microsoft.com/office/drawing/2014/main" id="{AF5494FB-0732-F8FE-B66D-EBF6CBF0C83A}"/>
              </a:ext>
            </a:extLst>
          </p:cNvPr>
          <p:cNvPicPr>
            <a:picLocks noChangeAspect="1"/>
          </p:cNvPicPr>
          <p:nvPr/>
        </p:nvPicPr>
        <p:blipFill>
          <a:blip r:embed="rId3"/>
          <a:stretch>
            <a:fillRect/>
          </a:stretch>
        </p:blipFill>
        <p:spPr>
          <a:xfrm>
            <a:off x="6349647" y="449980"/>
            <a:ext cx="5716583" cy="5958039"/>
          </a:xfrm>
          <a:prstGeom prst="rect">
            <a:avLst/>
          </a:prstGeom>
          <a:ln>
            <a:solidFill>
              <a:schemeClr val="tx1"/>
            </a:solidFill>
          </a:ln>
        </p:spPr>
      </p:pic>
    </p:spTree>
    <p:extLst>
      <p:ext uri="{BB962C8B-B14F-4D97-AF65-F5344CB8AC3E}">
        <p14:creationId xmlns:p14="http://schemas.microsoft.com/office/powerpoint/2010/main" val="22512227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A645433A-1D7D-1F3C-E3A5-5FA7C6C72AAE}"/>
              </a:ext>
            </a:extLst>
          </p:cNvPr>
          <p:cNvSpPr/>
          <p:nvPr/>
        </p:nvSpPr>
        <p:spPr>
          <a:xfrm>
            <a:off x="2666816" y="2652332"/>
            <a:ext cx="1688841" cy="1026367"/>
          </a:xfrm>
          <a:prstGeom prst="ellipse">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Department of Homeland Security </a:t>
            </a:r>
          </a:p>
        </p:txBody>
      </p:sp>
      <p:sp>
        <p:nvSpPr>
          <p:cNvPr id="3" name="Oval 2">
            <a:extLst>
              <a:ext uri="{FF2B5EF4-FFF2-40B4-BE49-F238E27FC236}">
                <a16:creationId xmlns:a16="http://schemas.microsoft.com/office/drawing/2014/main" id="{DE8C4EA1-73B0-62AC-3FBF-F6D4C384562A}"/>
              </a:ext>
            </a:extLst>
          </p:cNvPr>
          <p:cNvSpPr/>
          <p:nvPr/>
        </p:nvSpPr>
        <p:spPr>
          <a:xfrm>
            <a:off x="5431050" y="1266972"/>
            <a:ext cx="1688841" cy="1026367"/>
          </a:xfrm>
          <a:prstGeom prst="ellipse">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Office of the Director of Intelligence</a:t>
            </a:r>
          </a:p>
        </p:txBody>
      </p:sp>
      <p:sp>
        <p:nvSpPr>
          <p:cNvPr id="4" name="Oval 3">
            <a:extLst>
              <a:ext uri="{FF2B5EF4-FFF2-40B4-BE49-F238E27FC236}">
                <a16:creationId xmlns:a16="http://schemas.microsoft.com/office/drawing/2014/main" id="{D375385D-33DC-167E-77B7-3036066F9667}"/>
              </a:ext>
            </a:extLst>
          </p:cNvPr>
          <p:cNvSpPr/>
          <p:nvPr/>
        </p:nvSpPr>
        <p:spPr>
          <a:xfrm>
            <a:off x="1792436" y="702319"/>
            <a:ext cx="1688841" cy="1026367"/>
          </a:xfrm>
          <a:prstGeom prst="ellipse">
            <a:avLst/>
          </a:prstGeom>
          <a:solidFill>
            <a:schemeClr val="accent5">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U.S. Customs and Border Protection</a:t>
            </a:r>
          </a:p>
        </p:txBody>
      </p:sp>
      <p:sp>
        <p:nvSpPr>
          <p:cNvPr id="5" name="Oval 4">
            <a:extLst>
              <a:ext uri="{FF2B5EF4-FFF2-40B4-BE49-F238E27FC236}">
                <a16:creationId xmlns:a16="http://schemas.microsoft.com/office/drawing/2014/main" id="{C7E6310B-10B3-9DB2-1698-D49234C847E2}"/>
              </a:ext>
            </a:extLst>
          </p:cNvPr>
          <p:cNvSpPr/>
          <p:nvPr/>
        </p:nvSpPr>
        <p:spPr>
          <a:xfrm>
            <a:off x="8997479" y="652021"/>
            <a:ext cx="1688841" cy="1026367"/>
          </a:xfrm>
          <a:prstGeom prst="ellipse">
            <a:avLst/>
          </a:prstGeom>
          <a:solidFill>
            <a:schemeClr val="accent5">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The United States Army</a:t>
            </a:r>
          </a:p>
        </p:txBody>
      </p:sp>
      <p:sp>
        <p:nvSpPr>
          <p:cNvPr id="6" name="Oval 5">
            <a:extLst>
              <a:ext uri="{FF2B5EF4-FFF2-40B4-BE49-F238E27FC236}">
                <a16:creationId xmlns:a16="http://schemas.microsoft.com/office/drawing/2014/main" id="{EBBBE4E8-50C5-F19E-0F92-F419A1272EE8}"/>
              </a:ext>
            </a:extLst>
          </p:cNvPr>
          <p:cNvSpPr/>
          <p:nvPr/>
        </p:nvSpPr>
        <p:spPr>
          <a:xfrm>
            <a:off x="10303171" y="1488117"/>
            <a:ext cx="1688841" cy="1026367"/>
          </a:xfrm>
          <a:prstGeom prst="ellipse">
            <a:avLst/>
          </a:prstGeom>
          <a:solidFill>
            <a:schemeClr val="accent5">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The United States Air Force</a:t>
            </a:r>
          </a:p>
        </p:txBody>
      </p:sp>
      <p:sp>
        <p:nvSpPr>
          <p:cNvPr id="7" name="Oval 6">
            <a:extLst>
              <a:ext uri="{FF2B5EF4-FFF2-40B4-BE49-F238E27FC236}">
                <a16:creationId xmlns:a16="http://schemas.microsoft.com/office/drawing/2014/main" id="{FC3AEDC5-23CC-8EEB-83E4-6CEDBAF733F7}"/>
              </a:ext>
            </a:extLst>
          </p:cNvPr>
          <p:cNvSpPr/>
          <p:nvPr/>
        </p:nvSpPr>
        <p:spPr>
          <a:xfrm>
            <a:off x="10303171" y="2644833"/>
            <a:ext cx="1688841" cy="1026367"/>
          </a:xfrm>
          <a:prstGeom prst="ellipse">
            <a:avLst/>
          </a:prstGeom>
          <a:solidFill>
            <a:schemeClr val="accent5">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National Geospatial-Intelligence Agency</a:t>
            </a:r>
          </a:p>
        </p:txBody>
      </p:sp>
      <p:sp>
        <p:nvSpPr>
          <p:cNvPr id="8" name="Oval 7">
            <a:extLst>
              <a:ext uri="{FF2B5EF4-FFF2-40B4-BE49-F238E27FC236}">
                <a16:creationId xmlns:a16="http://schemas.microsoft.com/office/drawing/2014/main" id="{ECC5EFD2-001C-37D2-E98D-1693C28A425C}"/>
              </a:ext>
            </a:extLst>
          </p:cNvPr>
          <p:cNvSpPr/>
          <p:nvPr/>
        </p:nvSpPr>
        <p:spPr>
          <a:xfrm>
            <a:off x="7212229" y="702319"/>
            <a:ext cx="1688841" cy="1026367"/>
          </a:xfrm>
          <a:prstGeom prst="ellipse">
            <a:avLst/>
          </a:prstGeom>
          <a:solidFill>
            <a:schemeClr val="accent5">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Defense Intelligence Agency</a:t>
            </a:r>
          </a:p>
        </p:txBody>
      </p:sp>
      <p:sp>
        <p:nvSpPr>
          <p:cNvPr id="10" name="Oval 9">
            <a:extLst>
              <a:ext uri="{FF2B5EF4-FFF2-40B4-BE49-F238E27FC236}">
                <a16:creationId xmlns:a16="http://schemas.microsoft.com/office/drawing/2014/main" id="{13A4830B-1D8D-E517-A295-EA50F1B6E125}"/>
              </a:ext>
            </a:extLst>
          </p:cNvPr>
          <p:cNvSpPr/>
          <p:nvPr/>
        </p:nvSpPr>
        <p:spPr>
          <a:xfrm>
            <a:off x="5431050" y="2646779"/>
            <a:ext cx="1688841" cy="1026367"/>
          </a:xfrm>
          <a:prstGeom prst="ellipse">
            <a:avLst/>
          </a:prstGeom>
          <a:solidFill>
            <a:schemeClr val="accent6">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Defense Intelligence Ontology Working Group</a:t>
            </a:r>
          </a:p>
        </p:txBody>
      </p:sp>
      <p:sp>
        <p:nvSpPr>
          <p:cNvPr id="12" name="Oval 11">
            <a:extLst>
              <a:ext uri="{FF2B5EF4-FFF2-40B4-BE49-F238E27FC236}">
                <a16:creationId xmlns:a16="http://schemas.microsoft.com/office/drawing/2014/main" id="{76823C12-A180-2318-6AD0-957D72D34083}"/>
              </a:ext>
            </a:extLst>
          </p:cNvPr>
          <p:cNvSpPr/>
          <p:nvPr/>
        </p:nvSpPr>
        <p:spPr>
          <a:xfrm>
            <a:off x="3577686" y="702319"/>
            <a:ext cx="1688841" cy="1026367"/>
          </a:xfrm>
          <a:prstGeom prst="ellipse">
            <a:avLst/>
          </a:prstGeom>
          <a:solidFill>
            <a:schemeClr val="accent5">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202124"/>
                </a:solidFill>
                <a:effectLst/>
                <a:uLnTx/>
                <a:uFillTx/>
                <a:latin typeface="Garamond" panose="02020404030301010803" pitchFamily="18" charset="0"/>
                <a:ea typeface="+mn-ea"/>
                <a:cs typeface="+mn-cs"/>
              </a:rPr>
              <a:t>U.S. Immigration and Customs Enforcement</a:t>
            </a:r>
            <a:endPar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endParaRPr>
          </a:p>
        </p:txBody>
      </p:sp>
      <p:sp>
        <p:nvSpPr>
          <p:cNvPr id="13" name="Oval 12">
            <a:extLst>
              <a:ext uri="{FF2B5EF4-FFF2-40B4-BE49-F238E27FC236}">
                <a16:creationId xmlns:a16="http://schemas.microsoft.com/office/drawing/2014/main" id="{E20A0703-FC05-0722-F779-E41C6A01DA44}"/>
              </a:ext>
            </a:extLst>
          </p:cNvPr>
          <p:cNvSpPr/>
          <p:nvPr/>
        </p:nvSpPr>
        <p:spPr>
          <a:xfrm>
            <a:off x="301053" y="1488117"/>
            <a:ext cx="1745604" cy="1026367"/>
          </a:xfrm>
          <a:prstGeom prst="ellipse">
            <a:avLst/>
          </a:prstGeom>
          <a:solidFill>
            <a:schemeClr val="accent5">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U.S. Coast Guard</a:t>
            </a:r>
          </a:p>
        </p:txBody>
      </p:sp>
      <p:sp>
        <p:nvSpPr>
          <p:cNvPr id="14" name="Oval 13">
            <a:extLst>
              <a:ext uri="{FF2B5EF4-FFF2-40B4-BE49-F238E27FC236}">
                <a16:creationId xmlns:a16="http://schemas.microsoft.com/office/drawing/2014/main" id="{63CEA8C6-E4A6-3BD3-D6EB-6BF7601039E1}"/>
              </a:ext>
            </a:extLst>
          </p:cNvPr>
          <p:cNvSpPr/>
          <p:nvPr/>
        </p:nvSpPr>
        <p:spPr>
          <a:xfrm>
            <a:off x="6430402" y="4863283"/>
            <a:ext cx="1468795" cy="803210"/>
          </a:xfrm>
          <a:prstGeom prst="ellipse">
            <a:avLst/>
          </a:prstGeom>
          <a:solidFill>
            <a:schemeClr val="accent2">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Raytheon</a:t>
            </a:r>
          </a:p>
        </p:txBody>
      </p:sp>
      <p:sp>
        <p:nvSpPr>
          <p:cNvPr id="15" name="Oval 14">
            <a:extLst>
              <a:ext uri="{FF2B5EF4-FFF2-40B4-BE49-F238E27FC236}">
                <a16:creationId xmlns:a16="http://schemas.microsoft.com/office/drawing/2014/main" id="{D5E5CC76-6069-6250-EB22-56C8C3F70814}"/>
              </a:ext>
            </a:extLst>
          </p:cNvPr>
          <p:cNvSpPr/>
          <p:nvPr/>
        </p:nvSpPr>
        <p:spPr>
          <a:xfrm>
            <a:off x="3074047" y="3913125"/>
            <a:ext cx="1468794" cy="803210"/>
          </a:xfrm>
          <a:prstGeom prst="ellipse">
            <a:avLst/>
          </a:prstGeom>
          <a:solidFill>
            <a:schemeClr val="accent2">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srgbClr val="000000"/>
                </a:solidFill>
                <a:effectLst/>
                <a:uLnTx/>
                <a:uFillTx/>
                <a:latin typeface="Garamond" panose="02020404030301010803" pitchFamily="18" charset="0"/>
                <a:ea typeface="+mn-ea"/>
                <a:cs typeface="+mn-cs"/>
              </a:rPr>
              <a:t>Mitre</a:t>
            </a:r>
            <a:endPar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endParaRPr>
          </a:p>
        </p:txBody>
      </p:sp>
      <p:sp>
        <p:nvSpPr>
          <p:cNvPr id="16" name="Oval 15">
            <a:extLst>
              <a:ext uri="{FF2B5EF4-FFF2-40B4-BE49-F238E27FC236}">
                <a16:creationId xmlns:a16="http://schemas.microsoft.com/office/drawing/2014/main" id="{8C578C05-E185-611C-D77E-5E1E4A92AD9F}"/>
              </a:ext>
            </a:extLst>
          </p:cNvPr>
          <p:cNvSpPr/>
          <p:nvPr/>
        </p:nvSpPr>
        <p:spPr>
          <a:xfrm>
            <a:off x="5468414" y="5702173"/>
            <a:ext cx="1688840" cy="787661"/>
          </a:xfrm>
          <a:prstGeom prst="ellipse">
            <a:avLst/>
          </a:prstGeom>
          <a:solidFill>
            <a:schemeClr val="accent2">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202122"/>
                </a:solidFill>
                <a:effectLst/>
                <a:uLnTx/>
                <a:uFillTx/>
                <a:latin typeface="Garamond" panose="02020404030301010803" pitchFamily="18" charset="0"/>
                <a:ea typeface="+mn-ea"/>
                <a:cs typeface="+mn-cs"/>
              </a:rPr>
              <a:t>SAIC</a:t>
            </a:r>
            <a:endPar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endParaRPr>
          </a:p>
        </p:txBody>
      </p:sp>
      <p:sp>
        <p:nvSpPr>
          <p:cNvPr id="17" name="Oval 16">
            <a:extLst>
              <a:ext uri="{FF2B5EF4-FFF2-40B4-BE49-F238E27FC236}">
                <a16:creationId xmlns:a16="http://schemas.microsoft.com/office/drawing/2014/main" id="{03EF49E4-5397-5756-510F-A9D367346FC2}"/>
              </a:ext>
            </a:extLst>
          </p:cNvPr>
          <p:cNvSpPr/>
          <p:nvPr/>
        </p:nvSpPr>
        <p:spPr>
          <a:xfrm>
            <a:off x="7967227" y="3913125"/>
            <a:ext cx="1468795" cy="803210"/>
          </a:xfrm>
          <a:prstGeom prst="ellipse">
            <a:avLst/>
          </a:prstGeom>
          <a:solidFill>
            <a:schemeClr val="accent2">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srgbClr val="000000"/>
                </a:solidFill>
                <a:effectLst/>
                <a:uLnTx/>
                <a:uFillTx/>
                <a:latin typeface="Garamond" panose="02020404030301010803" pitchFamily="18" charset="0"/>
                <a:ea typeface="+mn-ea"/>
                <a:cs typeface="+mn-cs"/>
              </a:rPr>
              <a:t>JHU/APL</a:t>
            </a:r>
            <a:endPar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endParaRPr>
          </a:p>
        </p:txBody>
      </p:sp>
      <p:sp>
        <p:nvSpPr>
          <p:cNvPr id="18" name="Oval 17">
            <a:extLst>
              <a:ext uri="{FF2B5EF4-FFF2-40B4-BE49-F238E27FC236}">
                <a16:creationId xmlns:a16="http://schemas.microsoft.com/office/drawing/2014/main" id="{F88443AA-C81D-D1E6-ED3C-83EAB40A2201}"/>
              </a:ext>
            </a:extLst>
          </p:cNvPr>
          <p:cNvSpPr/>
          <p:nvPr/>
        </p:nvSpPr>
        <p:spPr>
          <a:xfrm>
            <a:off x="4692582" y="4904667"/>
            <a:ext cx="1468795" cy="803210"/>
          </a:xfrm>
          <a:prstGeom prst="ellipse">
            <a:avLst/>
          </a:prstGeom>
          <a:solidFill>
            <a:schemeClr val="accent2">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CUBRC</a:t>
            </a:r>
          </a:p>
        </p:txBody>
      </p:sp>
      <p:cxnSp>
        <p:nvCxnSpPr>
          <p:cNvPr id="20" name="Straight Arrow Connector 19">
            <a:extLst>
              <a:ext uri="{FF2B5EF4-FFF2-40B4-BE49-F238E27FC236}">
                <a16:creationId xmlns:a16="http://schemas.microsoft.com/office/drawing/2014/main" id="{86F7BD09-1428-E0D5-3BFC-322245C62C53}"/>
              </a:ext>
            </a:extLst>
          </p:cNvPr>
          <p:cNvCxnSpPr>
            <a:cxnSpLocks/>
            <a:stCxn id="13" idx="5"/>
            <a:endCxn id="2" idx="2"/>
          </p:cNvCxnSpPr>
          <p:nvPr/>
        </p:nvCxnSpPr>
        <p:spPr>
          <a:xfrm>
            <a:off x="1791019" y="2364176"/>
            <a:ext cx="875797" cy="801340"/>
          </a:xfrm>
          <a:prstGeom prst="straightConnector1">
            <a:avLst/>
          </a:prstGeom>
          <a:ln w="28575">
            <a:solidFill>
              <a:schemeClr val="tx1">
                <a:lumMod val="95000"/>
                <a:lumOff val="5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3945E341-8097-B938-2167-BB01840617DA}"/>
              </a:ext>
            </a:extLst>
          </p:cNvPr>
          <p:cNvCxnSpPr>
            <a:cxnSpLocks/>
            <a:stCxn id="4" idx="4"/>
            <a:endCxn id="2" idx="0"/>
          </p:cNvCxnSpPr>
          <p:nvPr/>
        </p:nvCxnSpPr>
        <p:spPr>
          <a:xfrm>
            <a:off x="2636857" y="1728686"/>
            <a:ext cx="874380" cy="923646"/>
          </a:xfrm>
          <a:prstGeom prst="straightConnector1">
            <a:avLst/>
          </a:prstGeom>
          <a:ln w="28575">
            <a:solidFill>
              <a:schemeClr val="tx1">
                <a:lumMod val="95000"/>
                <a:lumOff val="5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6B5CAF13-D188-5A49-D7D0-7B238FC28975}"/>
              </a:ext>
            </a:extLst>
          </p:cNvPr>
          <p:cNvCxnSpPr>
            <a:cxnSpLocks/>
            <a:stCxn id="12" idx="4"/>
            <a:endCxn id="2" idx="0"/>
          </p:cNvCxnSpPr>
          <p:nvPr/>
        </p:nvCxnSpPr>
        <p:spPr>
          <a:xfrm flipH="1">
            <a:off x="3511237" y="1728686"/>
            <a:ext cx="910870" cy="923646"/>
          </a:xfrm>
          <a:prstGeom prst="straightConnector1">
            <a:avLst/>
          </a:prstGeom>
          <a:ln w="28575">
            <a:solidFill>
              <a:schemeClr val="tx1">
                <a:lumMod val="95000"/>
                <a:lumOff val="5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BC6C876-850B-1122-8B24-3FF492DD482F}"/>
              </a:ext>
            </a:extLst>
          </p:cNvPr>
          <p:cNvCxnSpPr>
            <a:cxnSpLocks/>
            <a:stCxn id="2" idx="6"/>
            <a:endCxn id="10" idx="2"/>
          </p:cNvCxnSpPr>
          <p:nvPr/>
        </p:nvCxnSpPr>
        <p:spPr>
          <a:xfrm flipV="1">
            <a:off x="4355657" y="3159963"/>
            <a:ext cx="1075393" cy="5553"/>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31D2537B-B938-7023-FEF0-59B534828594}"/>
              </a:ext>
            </a:extLst>
          </p:cNvPr>
          <p:cNvCxnSpPr>
            <a:cxnSpLocks/>
            <a:stCxn id="15" idx="7"/>
            <a:endCxn id="10" idx="3"/>
          </p:cNvCxnSpPr>
          <p:nvPr/>
        </p:nvCxnSpPr>
        <p:spPr>
          <a:xfrm flipV="1">
            <a:off x="4327741" y="3522838"/>
            <a:ext cx="1350634" cy="507914"/>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D773D07A-4128-4AC8-9C5B-BC0308B59685}"/>
              </a:ext>
            </a:extLst>
          </p:cNvPr>
          <p:cNvCxnSpPr>
            <a:cxnSpLocks/>
            <a:stCxn id="18" idx="0"/>
            <a:endCxn id="10" idx="4"/>
          </p:cNvCxnSpPr>
          <p:nvPr/>
        </p:nvCxnSpPr>
        <p:spPr>
          <a:xfrm flipV="1">
            <a:off x="5426980" y="3673146"/>
            <a:ext cx="848491" cy="1231521"/>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4C340E9-4DA4-5C28-5284-65E955AFF577}"/>
              </a:ext>
            </a:extLst>
          </p:cNvPr>
          <p:cNvCxnSpPr>
            <a:cxnSpLocks/>
            <a:stCxn id="16" idx="0"/>
            <a:endCxn id="10" idx="4"/>
          </p:cNvCxnSpPr>
          <p:nvPr/>
        </p:nvCxnSpPr>
        <p:spPr>
          <a:xfrm flipH="1" flipV="1">
            <a:off x="6275471" y="3673146"/>
            <a:ext cx="37363" cy="2029027"/>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CDB9845-A075-F243-A0BA-AAB3E6355B1D}"/>
              </a:ext>
            </a:extLst>
          </p:cNvPr>
          <p:cNvCxnSpPr>
            <a:cxnSpLocks/>
            <a:stCxn id="14" idx="0"/>
            <a:endCxn id="10" idx="4"/>
          </p:cNvCxnSpPr>
          <p:nvPr/>
        </p:nvCxnSpPr>
        <p:spPr>
          <a:xfrm flipH="1" flipV="1">
            <a:off x="6275471" y="3673146"/>
            <a:ext cx="889329" cy="1190137"/>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B012636-D5C7-6579-0EDB-BD3C461E7101}"/>
              </a:ext>
            </a:extLst>
          </p:cNvPr>
          <p:cNvCxnSpPr>
            <a:cxnSpLocks/>
            <a:stCxn id="17" idx="1"/>
            <a:endCxn id="10" idx="5"/>
          </p:cNvCxnSpPr>
          <p:nvPr/>
        </p:nvCxnSpPr>
        <p:spPr>
          <a:xfrm flipH="1" flipV="1">
            <a:off x="6872566" y="3522838"/>
            <a:ext cx="1309761" cy="507914"/>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2CAC9620-27AA-7746-5650-D8F3FB9AA6CD}"/>
              </a:ext>
            </a:extLst>
          </p:cNvPr>
          <p:cNvCxnSpPr>
            <a:cxnSpLocks/>
            <a:stCxn id="107" idx="6"/>
            <a:endCxn id="7" idx="2"/>
          </p:cNvCxnSpPr>
          <p:nvPr/>
        </p:nvCxnSpPr>
        <p:spPr>
          <a:xfrm flipV="1">
            <a:off x="9723404" y="3158017"/>
            <a:ext cx="579767" cy="1"/>
          </a:xfrm>
          <a:prstGeom prst="straightConnector1">
            <a:avLst/>
          </a:prstGeom>
          <a:ln w="28575">
            <a:solidFill>
              <a:schemeClr val="tx1">
                <a:lumMod val="95000"/>
                <a:lumOff val="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C908CE6E-2181-BB35-A4DD-3FE9D4367722}"/>
              </a:ext>
            </a:extLst>
          </p:cNvPr>
          <p:cNvCxnSpPr>
            <a:cxnSpLocks/>
            <a:stCxn id="107" idx="6"/>
            <a:endCxn id="6" idx="3"/>
          </p:cNvCxnSpPr>
          <p:nvPr/>
        </p:nvCxnSpPr>
        <p:spPr>
          <a:xfrm flipV="1">
            <a:off x="9723404" y="2364176"/>
            <a:ext cx="827092" cy="793842"/>
          </a:xfrm>
          <a:prstGeom prst="straightConnector1">
            <a:avLst/>
          </a:prstGeom>
          <a:ln w="28575">
            <a:solidFill>
              <a:schemeClr val="tx1">
                <a:lumMod val="95000"/>
                <a:lumOff val="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C11EA574-13CA-D773-DE95-0D2FC7B241C4}"/>
              </a:ext>
            </a:extLst>
          </p:cNvPr>
          <p:cNvCxnSpPr>
            <a:cxnSpLocks/>
            <a:stCxn id="107" idx="2"/>
            <a:endCxn id="10" idx="6"/>
          </p:cNvCxnSpPr>
          <p:nvPr/>
        </p:nvCxnSpPr>
        <p:spPr>
          <a:xfrm flipH="1">
            <a:off x="7119891" y="3158018"/>
            <a:ext cx="914672" cy="1945"/>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0" name="Oval 89">
            <a:extLst>
              <a:ext uri="{FF2B5EF4-FFF2-40B4-BE49-F238E27FC236}">
                <a16:creationId xmlns:a16="http://schemas.microsoft.com/office/drawing/2014/main" id="{EE31702A-8217-F10A-076A-D6C3535552FF}"/>
              </a:ext>
            </a:extLst>
          </p:cNvPr>
          <p:cNvSpPr/>
          <p:nvPr/>
        </p:nvSpPr>
        <p:spPr>
          <a:xfrm>
            <a:off x="305790" y="2644835"/>
            <a:ext cx="1745604" cy="1026367"/>
          </a:xfrm>
          <a:prstGeom prst="ellipse">
            <a:avLst/>
          </a:prstGeom>
          <a:solidFill>
            <a:schemeClr val="accent5">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202124"/>
                </a:solidFill>
                <a:effectLst/>
                <a:uLnTx/>
                <a:uFillTx/>
                <a:latin typeface="Garamond" panose="02020404030301010803" pitchFamily="18" charset="0"/>
                <a:ea typeface="+mn-ea"/>
                <a:cs typeface="+mn-cs"/>
              </a:rPr>
              <a:t>Transportation Security Administration</a:t>
            </a:r>
            <a:endPar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endParaRPr>
          </a:p>
        </p:txBody>
      </p:sp>
      <p:cxnSp>
        <p:nvCxnSpPr>
          <p:cNvPr id="91" name="Straight Arrow Connector 90">
            <a:extLst>
              <a:ext uri="{FF2B5EF4-FFF2-40B4-BE49-F238E27FC236}">
                <a16:creationId xmlns:a16="http://schemas.microsoft.com/office/drawing/2014/main" id="{8EBD9951-49F3-D356-2D65-7E476E3CC11F}"/>
              </a:ext>
            </a:extLst>
          </p:cNvPr>
          <p:cNvCxnSpPr>
            <a:cxnSpLocks/>
            <a:stCxn id="90" idx="6"/>
            <a:endCxn id="2" idx="2"/>
          </p:cNvCxnSpPr>
          <p:nvPr/>
        </p:nvCxnSpPr>
        <p:spPr>
          <a:xfrm>
            <a:off x="2051394" y="3158019"/>
            <a:ext cx="615422" cy="7497"/>
          </a:xfrm>
          <a:prstGeom prst="straightConnector1">
            <a:avLst/>
          </a:prstGeom>
          <a:ln w="28575">
            <a:solidFill>
              <a:schemeClr val="tx1">
                <a:lumMod val="95000"/>
                <a:lumOff val="5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BDFC18B8-A401-1F8D-B331-3D0A4472FF2B}"/>
              </a:ext>
            </a:extLst>
          </p:cNvPr>
          <p:cNvSpPr txBox="1"/>
          <p:nvPr/>
        </p:nvSpPr>
        <p:spPr>
          <a:xfrm>
            <a:off x="1712740" y="3979773"/>
            <a:ext cx="1088760"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Garamond" panose="02020404030301010803" pitchFamily="18" charset="0"/>
                <a:ea typeface="+mn-ea"/>
                <a:cs typeface="+mn-cs"/>
              </a:rPr>
              <a:t>LEGEND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Garamond" panose="02020404030301010803"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Garamond" panose="02020404030301010803" pitchFamily="18" charset="0"/>
              <a:ea typeface="+mn-ea"/>
              <a:cs typeface="+mn-cs"/>
            </a:endParaRPr>
          </a:p>
        </p:txBody>
      </p:sp>
      <p:sp>
        <p:nvSpPr>
          <p:cNvPr id="46" name="Oval 45">
            <a:extLst>
              <a:ext uri="{FF2B5EF4-FFF2-40B4-BE49-F238E27FC236}">
                <a16:creationId xmlns:a16="http://schemas.microsoft.com/office/drawing/2014/main" id="{C9033377-8FD2-A27B-B900-00FC7530D502}"/>
              </a:ext>
            </a:extLst>
          </p:cNvPr>
          <p:cNvSpPr/>
          <p:nvPr/>
        </p:nvSpPr>
        <p:spPr>
          <a:xfrm>
            <a:off x="185438" y="4716335"/>
            <a:ext cx="1468795" cy="646331"/>
          </a:xfrm>
          <a:prstGeom prst="ellipse">
            <a:avLst/>
          </a:prstGeom>
          <a:solidFill>
            <a:schemeClr val="accent2">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srgbClr val="000000"/>
                </a:solidFill>
                <a:effectLst/>
                <a:uLnTx/>
                <a:uFillTx/>
                <a:latin typeface="Garamond" panose="02020404030301010803" pitchFamily="18" charset="0"/>
                <a:ea typeface="+mn-ea"/>
                <a:cs typeface="+mn-cs"/>
              </a:rPr>
              <a:t>Government Contractor</a:t>
            </a:r>
            <a:endPar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endParaRPr>
          </a:p>
        </p:txBody>
      </p:sp>
      <p:sp>
        <p:nvSpPr>
          <p:cNvPr id="48" name="Oval 47">
            <a:extLst>
              <a:ext uri="{FF2B5EF4-FFF2-40B4-BE49-F238E27FC236}">
                <a16:creationId xmlns:a16="http://schemas.microsoft.com/office/drawing/2014/main" id="{2C343C86-4565-CB10-D189-9C541EC028F4}"/>
              </a:ext>
            </a:extLst>
          </p:cNvPr>
          <p:cNvSpPr/>
          <p:nvPr/>
        </p:nvSpPr>
        <p:spPr>
          <a:xfrm>
            <a:off x="145100" y="6096003"/>
            <a:ext cx="1468796" cy="646331"/>
          </a:xfrm>
          <a:prstGeom prst="ellipse">
            <a:avLst/>
          </a:prstGeom>
          <a:solidFill>
            <a:schemeClr val="accent5">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Government Agency</a:t>
            </a:r>
          </a:p>
        </p:txBody>
      </p:sp>
      <p:cxnSp>
        <p:nvCxnSpPr>
          <p:cNvPr id="85" name="Straight Arrow Connector 84">
            <a:extLst>
              <a:ext uri="{FF2B5EF4-FFF2-40B4-BE49-F238E27FC236}">
                <a16:creationId xmlns:a16="http://schemas.microsoft.com/office/drawing/2014/main" id="{BBD06F41-AFE7-F88E-4E12-CB5C5C8F76DC}"/>
              </a:ext>
            </a:extLst>
          </p:cNvPr>
          <p:cNvCxnSpPr>
            <a:cxnSpLocks/>
            <a:stCxn id="3" idx="4"/>
            <a:endCxn id="10" idx="0"/>
          </p:cNvCxnSpPr>
          <p:nvPr/>
        </p:nvCxnSpPr>
        <p:spPr>
          <a:xfrm>
            <a:off x="6275471" y="2293339"/>
            <a:ext cx="0" cy="35344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7" name="Oval 106">
            <a:extLst>
              <a:ext uri="{FF2B5EF4-FFF2-40B4-BE49-F238E27FC236}">
                <a16:creationId xmlns:a16="http://schemas.microsoft.com/office/drawing/2014/main" id="{70531A05-5B50-F652-0EB1-5143910AA0A5}"/>
              </a:ext>
            </a:extLst>
          </p:cNvPr>
          <p:cNvSpPr/>
          <p:nvPr/>
        </p:nvSpPr>
        <p:spPr>
          <a:xfrm>
            <a:off x="8034563" y="2644834"/>
            <a:ext cx="1688841" cy="1026367"/>
          </a:xfrm>
          <a:prstGeom prst="ellipse">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Department of Defense and Intelligence Community</a:t>
            </a:r>
          </a:p>
        </p:txBody>
      </p:sp>
      <p:cxnSp>
        <p:nvCxnSpPr>
          <p:cNvPr id="112" name="Straight Arrow Connector 111">
            <a:extLst>
              <a:ext uri="{FF2B5EF4-FFF2-40B4-BE49-F238E27FC236}">
                <a16:creationId xmlns:a16="http://schemas.microsoft.com/office/drawing/2014/main" id="{FB3E6081-1C61-1B4A-FA8E-7A22E427E180}"/>
              </a:ext>
            </a:extLst>
          </p:cNvPr>
          <p:cNvCxnSpPr>
            <a:cxnSpLocks/>
            <a:stCxn id="107" idx="0"/>
            <a:endCxn id="5" idx="4"/>
          </p:cNvCxnSpPr>
          <p:nvPr/>
        </p:nvCxnSpPr>
        <p:spPr>
          <a:xfrm flipV="1">
            <a:off x="8878984" y="1678388"/>
            <a:ext cx="962916" cy="966446"/>
          </a:xfrm>
          <a:prstGeom prst="straightConnector1">
            <a:avLst/>
          </a:prstGeom>
          <a:ln w="28575">
            <a:solidFill>
              <a:schemeClr val="tx1">
                <a:lumMod val="95000"/>
                <a:lumOff val="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74C88A66-E2C8-83B2-CC54-1C22FA1CA179}"/>
              </a:ext>
            </a:extLst>
          </p:cNvPr>
          <p:cNvCxnSpPr>
            <a:cxnSpLocks/>
            <a:stCxn id="107" idx="0"/>
            <a:endCxn id="8" idx="4"/>
          </p:cNvCxnSpPr>
          <p:nvPr/>
        </p:nvCxnSpPr>
        <p:spPr>
          <a:xfrm flipH="1" flipV="1">
            <a:off x="8056650" y="1728686"/>
            <a:ext cx="822334" cy="916148"/>
          </a:xfrm>
          <a:prstGeom prst="straightConnector1">
            <a:avLst/>
          </a:prstGeom>
          <a:ln w="28575">
            <a:solidFill>
              <a:schemeClr val="tx1">
                <a:lumMod val="95000"/>
                <a:lumOff val="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31" name="Oval 130">
            <a:extLst>
              <a:ext uri="{FF2B5EF4-FFF2-40B4-BE49-F238E27FC236}">
                <a16:creationId xmlns:a16="http://schemas.microsoft.com/office/drawing/2014/main" id="{FFF8D3DB-ED4C-71F9-97BD-742F6B8B289D}"/>
              </a:ext>
            </a:extLst>
          </p:cNvPr>
          <p:cNvSpPr/>
          <p:nvPr/>
        </p:nvSpPr>
        <p:spPr>
          <a:xfrm>
            <a:off x="150020" y="5407857"/>
            <a:ext cx="1539632" cy="646331"/>
          </a:xfrm>
          <a:prstGeom prst="ellipse">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Governing Organization</a:t>
            </a:r>
          </a:p>
        </p:txBody>
      </p:sp>
      <p:sp>
        <p:nvSpPr>
          <p:cNvPr id="134" name="TextBox 133">
            <a:extLst>
              <a:ext uri="{FF2B5EF4-FFF2-40B4-BE49-F238E27FC236}">
                <a16:creationId xmlns:a16="http://schemas.microsoft.com/office/drawing/2014/main" id="{AB502EE4-E836-57FB-0B1D-1EE4833F0893}"/>
              </a:ext>
            </a:extLst>
          </p:cNvPr>
          <p:cNvSpPr txBox="1"/>
          <p:nvPr/>
        </p:nvSpPr>
        <p:spPr>
          <a:xfrm>
            <a:off x="467703" y="-85342"/>
            <a:ext cx="11524309" cy="76944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1" u="none" strike="noStrike" kern="1200" cap="none" spc="0" normalizeH="0" baseline="0" noProof="0">
                <a:ln>
                  <a:noFill/>
                </a:ln>
                <a:solidFill>
                  <a:srgbClr val="000000"/>
                </a:solidFill>
                <a:effectLst/>
                <a:uLnTx/>
                <a:uFillTx/>
                <a:latin typeface="Garamond" panose="02020404030301010803" pitchFamily="18" charset="0"/>
                <a:ea typeface="+mn-ea"/>
                <a:cs typeface="+mn-cs"/>
              </a:rPr>
              <a:t>U.S. Government Groups Actively Relying on BFO</a:t>
            </a:r>
          </a:p>
        </p:txBody>
      </p:sp>
      <p:sp>
        <p:nvSpPr>
          <p:cNvPr id="135" name="Oval 134">
            <a:extLst>
              <a:ext uri="{FF2B5EF4-FFF2-40B4-BE49-F238E27FC236}">
                <a16:creationId xmlns:a16="http://schemas.microsoft.com/office/drawing/2014/main" id="{9F9B3077-060B-09E2-716E-68F9992963A1}"/>
              </a:ext>
            </a:extLst>
          </p:cNvPr>
          <p:cNvSpPr/>
          <p:nvPr/>
        </p:nvSpPr>
        <p:spPr>
          <a:xfrm>
            <a:off x="185439" y="4035160"/>
            <a:ext cx="1468794" cy="629339"/>
          </a:xfrm>
          <a:prstGeom prst="ellipse">
            <a:avLst/>
          </a:prstGeom>
          <a:solidFill>
            <a:schemeClr val="accent6">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rPr>
              <a:t>Organizing Group</a:t>
            </a:r>
          </a:p>
        </p:txBody>
      </p:sp>
      <p:sp>
        <p:nvSpPr>
          <p:cNvPr id="137" name="Rectangle 136">
            <a:extLst>
              <a:ext uri="{FF2B5EF4-FFF2-40B4-BE49-F238E27FC236}">
                <a16:creationId xmlns:a16="http://schemas.microsoft.com/office/drawing/2014/main" id="{C96E17B9-25FA-E7DD-95F2-D68E9F735227}"/>
              </a:ext>
            </a:extLst>
          </p:cNvPr>
          <p:cNvSpPr/>
          <p:nvPr/>
        </p:nvSpPr>
        <p:spPr>
          <a:xfrm>
            <a:off x="105623" y="3940197"/>
            <a:ext cx="2680943" cy="289223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noFill/>
              <a:effectLst/>
              <a:uLnTx/>
              <a:uFillTx/>
              <a:latin typeface="Arial"/>
              <a:ea typeface="+mn-ea"/>
              <a:cs typeface="+mn-cs"/>
            </a:endParaRPr>
          </a:p>
        </p:txBody>
      </p:sp>
      <p:cxnSp>
        <p:nvCxnSpPr>
          <p:cNvPr id="25" name="Straight Arrow Connector 24">
            <a:extLst>
              <a:ext uri="{FF2B5EF4-FFF2-40B4-BE49-F238E27FC236}">
                <a16:creationId xmlns:a16="http://schemas.microsoft.com/office/drawing/2014/main" id="{4254D67C-97C2-D3B3-8813-3185166CDC97}"/>
              </a:ext>
            </a:extLst>
          </p:cNvPr>
          <p:cNvCxnSpPr>
            <a:cxnSpLocks/>
            <a:stCxn id="28" idx="1"/>
          </p:cNvCxnSpPr>
          <p:nvPr/>
        </p:nvCxnSpPr>
        <p:spPr>
          <a:xfrm flipH="1" flipV="1">
            <a:off x="6700148" y="3635587"/>
            <a:ext cx="1528243" cy="1336225"/>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29FE09EE-79EC-2764-120D-3DD75B5FF633}"/>
              </a:ext>
            </a:extLst>
          </p:cNvPr>
          <p:cNvSpPr/>
          <p:nvPr/>
        </p:nvSpPr>
        <p:spPr>
          <a:xfrm>
            <a:off x="8013291" y="4854185"/>
            <a:ext cx="1468795" cy="803210"/>
          </a:xfrm>
          <a:prstGeom prst="ellipse">
            <a:avLst/>
          </a:prstGeom>
          <a:solidFill>
            <a:schemeClr val="accent2">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srgbClr val="000000"/>
                </a:solidFill>
                <a:effectLst/>
                <a:uLnTx/>
                <a:uFillTx/>
                <a:latin typeface="Garamond" panose="02020404030301010803" pitchFamily="18" charset="0"/>
                <a:ea typeface="+mn-ea"/>
                <a:cs typeface="+mn-cs"/>
              </a:rPr>
              <a:t>Lockheed Martin</a:t>
            </a:r>
            <a:endPar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endParaRPr>
          </a:p>
        </p:txBody>
      </p:sp>
      <p:cxnSp>
        <p:nvCxnSpPr>
          <p:cNvPr id="31" name="Straight Arrow Connector 30">
            <a:extLst>
              <a:ext uri="{FF2B5EF4-FFF2-40B4-BE49-F238E27FC236}">
                <a16:creationId xmlns:a16="http://schemas.microsoft.com/office/drawing/2014/main" id="{538B2FAA-61B5-B4D4-2547-7A9E1D558B46}"/>
              </a:ext>
            </a:extLst>
          </p:cNvPr>
          <p:cNvCxnSpPr>
            <a:cxnSpLocks/>
            <a:stCxn id="34" idx="7"/>
          </p:cNvCxnSpPr>
          <p:nvPr/>
        </p:nvCxnSpPr>
        <p:spPr>
          <a:xfrm flipV="1">
            <a:off x="4314806" y="3635587"/>
            <a:ext cx="1591114" cy="1365825"/>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063D5D28-3F9A-7787-B507-8F72836A67B7}"/>
              </a:ext>
            </a:extLst>
          </p:cNvPr>
          <p:cNvSpPr/>
          <p:nvPr/>
        </p:nvSpPr>
        <p:spPr>
          <a:xfrm>
            <a:off x="3061111" y="4883785"/>
            <a:ext cx="1468795" cy="803210"/>
          </a:xfrm>
          <a:prstGeom prst="ellipse">
            <a:avLst/>
          </a:prstGeom>
          <a:solidFill>
            <a:schemeClr val="accent2">
              <a:lumMod val="60000"/>
              <a:lumOff val="40000"/>
            </a:schemeClr>
          </a:solidFill>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a:ln>
                  <a:noFill/>
                </a:ln>
                <a:solidFill>
                  <a:srgbClr val="000000"/>
                </a:solidFill>
                <a:effectLst/>
                <a:uLnTx/>
                <a:uFillTx/>
                <a:latin typeface="Garamond" panose="02020404030301010803" pitchFamily="18" charset="0"/>
                <a:ea typeface="+mn-ea"/>
                <a:cs typeface="+mn-cs"/>
              </a:rPr>
              <a:t>Basis Path</a:t>
            </a:r>
            <a:endParaRPr kumimoji="0" lang="en-US" sz="1200" b="1" i="0" u="none" strike="noStrike" kern="1200" cap="none" spc="0" normalizeH="0" baseline="0" noProof="0" dirty="0">
              <a:ln>
                <a:noFill/>
              </a:ln>
              <a:solidFill>
                <a:srgbClr val="000000"/>
              </a:solidFill>
              <a:effectLst/>
              <a:uLnTx/>
              <a:uFillTx/>
              <a:latin typeface="Garamond" panose="02020404030301010803" pitchFamily="18" charset="0"/>
              <a:ea typeface="+mn-ea"/>
              <a:cs typeface="+mn-cs"/>
            </a:endParaRPr>
          </a:p>
        </p:txBody>
      </p:sp>
    </p:spTree>
    <p:extLst>
      <p:ext uri="{BB962C8B-B14F-4D97-AF65-F5344CB8AC3E}">
        <p14:creationId xmlns:p14="http://schemas.microsoft.com/office/powerpoint/2010/main" val="13633628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B86BE3-6996-AB53-4A2C-42EA543CF2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FB46F2-9BC0-5923-9826-147FB8C5023E}"/>
              </a:ext>
            </a:extLst>
          </p:cNvPr>
          <p:cNvSpPr>
            <a:spLocks noGrp="1"/>
          </p:cNvSpPr>
          <p:nvPr>
            <p:ph type="title"/>
          </p:nvPr>
        </p:nvSpPr>
        <p:spPr/>
        <p:txBody>
          <a:bodyPr/>
          <a:lstStyle/>
          <a:p>
            <a:r>
              <a:rPr lang="en-US"/>
              <a:t>Hub &amp; Spoke Strategy</a:t>
            </a:r>
          </a:p>
        </p:txBody>
      </p:sp>
      <p:pic>
        <p:nvPicPr>
          <p:cNvPr id="4" name="Picture 3" descr="Shape, radar chart, polygon&#10;&#10;Description automatically generated">
            <a:extLst>
              <a:ext uri="{FF2B5EF4-FFF2-40B4-BE49-F238E27FC236}">
                <a16:creationId xmlns:a16="http://schemas.microsoft.com/office/drawing/2014/main" id="{4CDDB3A2-B052-0BFA-65D7-ED778ECAA3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03305" y="1457738"/>
            <a:ext cx="7288695" cy="5400262"/>
          </a:xfrm>
          <a:prstGeom prst="rect">
            <a:avLst/>
          </a:prstGeom>
        </p:spPr>
      </p:pic>
      <p:sp>
        <p:nvSpPr>
          <p:cNvPr id="9" name="TextBox 8">
            <a:extLst>
              <a:ext uri="{FF2B5EF4-FFF2-40B4-BE49-F238E27FC236}">
                <a16:creationId xmlns:a16="http://schemas.microsoft.com/office/drawing/2014/main" id="{7D7CC7FD-DBC8-B94E-EDEB-4D87F56321D2}"/>
              </a:ext>
            </a:extLst>
          </p:cNvPr>
          <p:cNvSpPr txBox="1"/>
          <p:nvPr/>
        </p:nvSpPr>
        <p:spPr>
          <a:xfrm>
            <a:off x="838200" y="1690688"/>
            <a:ext cx="4209789" cy="483209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Ontologies extending from BFO – such as OBO ontologies – are modules in a larger hub &amp; spoke structure</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Ontologies are extended by </a:t>
            </a:r>
            <a:r>
              <a:rPr kumimoji="0" lang="en-US" sz="2800" b="0" i="1"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downward population</a:t>
            </a:r>
            <a:r>
              <a:rPr kumimoji="0" lang="en-US" sz="2800" b="0" i="0" u="none" strike="noStrike" kern="0" cap="none" spc="0" normalizeH="0" baseline="0" noProof="0">
                <a:ln>
                  <a:noFill/>
                </a:ln>
                <a:solidFill>
                  <a:srgbClr val="000000"/>
                </a:solidFill>
                <a:effectLst/>
                <a:uLnTx/>
                <a:uFillTx/>
                <a:latin typeface="Garamond" panose="02020404030301010803" pitchFamily="18" charset="0"/>
                <a:ea typeface="+mn-ea"/>
                <a:cs typeface="Arial"/>
                <a:sym typeface="Arial"/>
              </a:rPr>
              <a:t>, new classes have parent classes in a hierarchy ultimately leading to a BFO class</a:t>
            </a:r>
          </a:p>
        </p:txBody>
      </p:sp>
      <p:sp>
        <p:nvSpPr>
          <p:cNvPr id="10" name="TextBox 9">
            <a:extLst>
              <a:ext uri="{FF2B5EF4-FFF2-40B4-BE49-F238E27FC236}">
                <a16:creationId xmlns:a16="http://schemas.microsoft.com/office/drawing/2014/main" id="{5D34DE49-8D3C-9D14-0977-1700874C7C05}"/>
              </a:ext>
            </a:extLst>
          </p:cNvPr>
          <p:cNvSpPr txBox="1"/>
          <p:nvPr/>
        </p:nvSpPr>
        <p:spPr>
          <a:xfrm>
            <a:off x="8400363" y="4019369"/>
            <a:ext cx="50526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a:ln>
                  <a:noFill/>
                </a:ln>
                <a:solidFill>
                  <a:srgbClr val="FFFFFF"/>
                </a:solidFill>
                <a:effectLst/>
                <a:uLnTx/>
                <a:uFillTx/>
                <a:latin typeface="Garamond" panose="02020404030301010803" pitchFamily="18" charset="0"/>
                <a:ea typeface="+mn-ea"/>
                <a:cs typeface="Arial"/>
                <a:sym typeface="Arial"/>
              </a:rPr>
              <a:t>BFO</a:t>
            </a:r>
          </a:p>
        </p:txBody>
      </p:sp>
    </p:spTree>
    <p:extLst>
      <p:ext uri="{BB962C8B-B14F-4D97-AF65-F5344CB8AC3E}">
        <p14:creationId xmlns:p14="http://schemas.microsoft.com/office/powerpoint/2010/main" val="29796638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DDB673-A9CF-6E4E-CE21-FCA6DEEEA7C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968BC6A-D2DD-4AC0-08FB-8A9C6E424BCE}"/>
              </a:ext>
            </a:extLst>
          </p:cNvPr>
          <p:cNvSpPr>
            <a:spLocks noGrp="1"/>
          </p:cNvSpPr>
          <p:nvPr>
            <p:ph type="sldNum" sz="quarter" idx="12"/>
          </p:nvPr>
        </p:nvSpPr>
        <p:spPr/>
        <p:txBody>
          <a:bodyPr/>
          <a:lstStyle/>
          <a:p>
            <a:pPr marL="0" marR="0" lvl="0" indent="0" algn="r" defTabSz="914396" rtl="0" eaLnBrk="1" fontAlgn="auto" latinLnBrk="0" hangingPunct="1">
              <a:lnSpc>
                <a:spcPct val="100000"/>
              </a:lnSpc>
              <a:spcBef>
                <a:spcPts val="0"/>
              </a:spcBef>
              <a:spcAft>
                <a:spcPts val="0"/>
              </a:spcAft>
              <a:buClr>
                <a:srgbClr val="000000"/>
              </a:buClr>
              <a:buSzTx/>
              <a:buFont typeface="Arial"/>
              <a:buNone/>
              <a:tabLst/>
              <a:defRPr/>
            </a:pPr>
            <a:fld id="{DCD2E388-B068-4E60-AE3C-FAF10A56C7D3}" type="slidenum">
              <a:rPr kumimoji="0" lang="en-US" sz="1200" b="0" i="0" u="none" strike="noStrike" kern="0" cap="none" spc="0" normalizeH="0" baseline="0" noProof="0">
                <a:ln>
                  <a:noFill/>
                </a:ln>
                <a:solidFill>
                  <a:prstClr val="black">
                    <a:tint val="75000"/>
                  </a:prstClr>
                </a:solidFill>
                <a:effectLst/>
                <a:uLnTx/>
                <a:uFillTx/>
                <a:latin typeface="Calibri"/>
                <a:sym typeface="Garamond"/>
              </a:rPr>
              <a:pPr marL="0" marR="0" lvl="0" indent="0" algn="r" defTabSz="914396" rtl="0" eaLnBrk="1" fontAlgn="auto" latinLnBrk="0" hangingPunct="1">
                <a:lnSpc>
                  <a:spcPct val="100000"/>
                </a:lnSpc>
                <a:spcBef>
                  <a:spcPts val="0"/>
                </a:spcBef>
                <a:spcAft>
                  <a:spcPts val="0"/>
                </a:spcAft>
                <a:buClr>
                  <a:srgbClr val="000000"/>
                </a:buClr>
                <a:buSzTx/>
                <a:buFont typeface="Arial"/>
                <a:buNone/>
                <a:tabLst/>
                <a:defRPr/>
              </a:pPr>
              <a:t>36</a:t>
            </a:fld>
            <a:endParaRPr kumimoji="0" lang="en-US" sz="1200" b="0" i="0" u="none" strike="noStrike" kern="0" cap="none" spc="0" normalizeH="0" baseline="0" noProof="0">
              <a:ln>
                <a:noFill/>
              </a:ln>
              <a:solidFill>
                <a:prstClr val="black">
                  <a:tint val="75000"/>
                </a:prstClr>
              </a:solidFill>
              <a:effectLst/>
              <a:uLnTx/>
              <a:uFillTx/>
              <a:latin typeface="Calibri"/>
              <a:sym typeface="Garamond"/>
            </a:endParaRPr>
          </a:p>
        </p:txBody>
      </p:sp>
      <p:sp>
        <p:nvSpPr>
          <p:cNvPr id="3" name="Title 2">
            <a:extLst>
              <a:ext uri="{FF2B5EF4-FFF2-40B4-BE49-F238E27FC236}">
                <a16:creationId xmlns:a16="http://schemas.microsoft.com/office/drawing/2014/main" id="{8FED6A55-2EAB-2CE4-B5AB-238C4726B27B}"/>
              </a:ext>
            </a:extLst>
          </p:cNvPr>
          <p:cNvSpPr>
            <a:spLocks noGrp="1"/>
          </p:cNvSpPr>
          <p:nvPr>
            <p:ph type="title"/>
          </p:nvPr>
        </p:nvSpPr>
        <p:spPr/>
        <p:txBody>
          <a:bodyPr/>
          <a:lstStyle/>
          <a:p>
            <a:r>
              <a:rPr lang="en-US" dirty="0"/>
              <a:t>The Common Core Domain Ontologies</a:t>
            </a:r>
          </a:p>
        </p:txBody>
      </p:sp>
      <p:sp>
        <p:nvSpPr>
          <p:cNvPr id="5" name="Rounded Rectangle 4">
            <a:extLst>
              <a:ext uri="{FF2B5EF4-FFF2-40B4-BE49-F238E27FC236}">
                <a16:creationId xmlns:a16="http://schemas.microsoft.com/office/drawing/2014/main" id="{16D899ED-71F0-BCA4-07AB-FA1A4AECD8D9}"/>
              </a:ext>
            </a:extLst>
          </p:cNvPr>
          <p:cNvSpPr/>
          <p:nvPr/>
        </p:nvSpPr>
        <p:spPr>
          <a:xfrm>
            <a:off x="1676401" y="1143000"/>
            <a:ext cx="8861097" cy="380134"/>
          </a:xfrm>
          <a:prstGeom prst="roundRect">
            <a:avLst/>
          </a:prstGeom>
          <a:noFill/>
          <a:ln w="19050"/>
          <a:effectLst>
            <a:innerShdw blurRad="63500" dist="50800" dir="2700000">
              <a:prstClr val="black">
                <a:alpha val="50000"/>
              </a:prstClr>
            </a:innerShdw>
          </a:effectLst>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Basic Formal Ontology</a:t>
            </a:r>
          </a:p>
        </p:txBody>
      </p:sp>
      <p:sp>
        <p:nvSpPr>
          <p:cNvPr id="6" name="Rounded Rectangle 5">
            <a:extLst>
              <a:ext uri="{FF2B5EF4-FFF2-40B4-BE49-F238E27FC236}">
                <a16:creationId xmlns:a16="http://schemas.microsoft.com/office/drawing/2014/main" id="{468688D9-4A25-E3F1-7A86-D1DEFF9321B9}"/>
              </a:ext>
            </a:extLst>
          </p:cNvPr>
          <p:cNvSpPr/>
          <p:nvPr/>
        </p:nvSpPr>
        <p:spPr>
          <a:xfrm>
            <a:off x="7295821" y="2133600"/>
            <a:ext cx="1697007"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Extended Relation</a:t>
            </a:r>
          </a:p>
        </p:txBody>
      </p:sp>
      <p:sp>
        <p:nvSpPr>
          <p:cNvPr id="8" name="Rounded Rectangle 7">
            <a:extLst>
              <a:ext uri="{FF2B5EF4-FFF2-40B4-BE49-F238E27FC236}">
                <a16:creationId xmlns:a16="http://schemas.microsoft.com/office/drawing/2014/main" id="{F4F0A7D5-739B-4D7B-C981-D7471C4C2D79}"/>
              </a:ext>
            </a:extLst>
          </p:cNvPr>
          <p:cNvSpPr/>
          <p:nvPr/>
        </p:nvSpPr>
        <p:spPr>
          <a:xfrm>
            <a:off x="4419947" y="2133600"/>
            <a:ext cx="1044553"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Currency</a:t>
            </a:r>
          </a:p>
        </p:txBody>
      </p:sp>
      <p:sp>
        <p:nvSpPr>
          <p:cNvPr id="9" name="Rounded Rectangle 8">
            <a:extLst>
              <a:ext uri="{FF2B5EF4-FFF2-40B4-BE49-F238E27FC236}">
                <a16:creationId xmlns:a16="http://schemas.microsoft.com/office/drawing/2014/main" id="{EF77F5F2-08E2-3C8C-F70B-1723301BB065}"/>
              </a:ext>
            </a:extLst>
          </p:cNvPr>
          <p:cNvSpPr/>
          <p:nvPr/>
        </p:nvSpPr>
        <p:spPr>
          <a:xfrm>
            <a:off x="9013136" y="2594533"/>
            <a:ext cx="1502464"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Units of Measure</a:t>
            </a:r>
          </a:p>
        </p:txBody>
      </p:sp>
      <p:sp>
        <p:nvSpPr>
          <p:cNvPr id="10" name="Rounded Rectangle 9">
            <a:extLst>
              <a:ext uri="{FF2B5EF4-FFF2-40B4-BE49-F238E27FC236}">
                <a16:creationId xmlns:a16="http://schemas.microsoft.com/office/drawing/2014/main" id="{9E82CC83-75DA-1615-AE76-AA7D52FCDBBE}"/>
              </a:ext>
            </a:extLst>
          </p:cNvPr>
          <p:cNvSpPr/>
          <p:nvPr/>
        </p:nvSpPr>
        <p:spPr>
          <a:xfrm>
            <a:off x="2923500" y="2133600"/>
            <a:ext cx="1011076"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Artifact</a:t>
            </a:r>
          </a:p>
        </p:txBody>
      </p:sp>
      <p:sp>
        <p:nvSpPr>
          <p:cNvPr id="11" name="Rounded Rectangle 10">
            <a:extLst>
              <a:ext uri="{FF2B5EF4-FFF2-40B4-BE49-F238E27FC236}">
                <a16:creationId xmlns:a16="http://schemas.microsoft.com/office/drawing/2014/main" id="{02765DD9-42D2-AB58-A7E7-A5184E744ED1}"/>
              </a:ext>
            </a:extLst>
          </p:cNvPr>
          <p:cNvSpPr/>
          <p:nvPr/>
        </p:nvSpPr>
        <p:spPr>
          <a:xfrm>
            <a:off x="1693254" y="2133600"/>
            <a:ext cx="744875"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Agent</a:t>
            </a:r>
          </a:p>
        </p:txBody>
      </p:sp>
      <p:sp>
        <p:nvSpPr>
          <p:cNvPr id="12" name="Rounded Rectangle 11">
            <a:extLst>
              <a:ext uri="{FF2B5EF4-FFF2-40B4-BE49-F238E27FC236}">
                <a16:creationId xmlns:a16="http://schemas.microsoft.com/office/drawing/2014/main" id="{71103D44-FC9E-EB83-0570-6B17CA2F051D}"/>
              </a:ext>
            </a:extLst>
          </p:cNvPr>
          <p:cNvSpPr/>
          <p:nvPr/>
        </p:nvSpPr>
        <p:spPr>
          <a:xfrm>
            <a:off x="6097371" y="2594533"/>
            <a:ext cx="954848"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Quality</a:t>
            </a:r>
          </a:p>
        </p:txBody>
      </p:sp>
      <p:sp>
        <p:nvSpPr>
          <p:cNvPr id="13" name="Rounded Rectangle 12">
            <a:extLst>
              <a:ext uri="{FF2B5EF4-FFF2-40B4-BE49-F238E27FC236}">
                <a16:creationId xmlns:a16="http://schemas.microsoft.com/office/drawing/2014/main" id="{1B59CA7E-5B15-3BB9-D0C2-7961F74D4495}"/>
              </a:ext>
            </a:extLst>
          </p:cNvPr>
          <p:cNvSpPr/>
          <p:nvPr/>
        </p:nvSpPr>
        <p:spPr>
          <a:xfrm>
            <a:off x="5949871" y="2133600"/>
            <a:ext cx="860579"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Event</a:t>
            </a:r>
          </a:p>
        </p:txBody>
      </p:sp>
      <p:sp>
        <p:nvSpPr>
          <p:cNvPr id="14" name="Rounded Rectangle 13">
            <a:extLst>
              <a:ext uri="{FF2B5EF4-FFF2-40B4-BE49-F238E27FC236}">
                <a16:creationId xmlns:a16="http://schemas.microsoft.com/office/drawing/2014/main" id="{E65C0290-0FD5-9B52-79D5-A9356DF55721}"/>
              </a:ext>
            </a:extLst>
          </p:cNvPr>
          <p:cNvSpPr/>
          <p:nvPr/>
        </p:nvSpPr>
        <p:spPr>
          <a:xfrm>
            <a:off x="3981277" y="2594533"/>
            <a:ext cx="1474050"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Modal Relation</a:t>
            </a:r>
          </a:p>
        </p:txBody>
      </p:sp>
      <p:sp>
        <p:nvSpPr>
          <p:cNvPr id="15" name="Rounded Rectangle 14">
            <a:extLst>
              <a:ext uri="{FF2B5EF4-FFF2-40B4-BE49-F238E27FC236}">
                <a16:creationId xmlns:a16="http://schemas.microsoft.com/office/drawing/2014/main" id="{B2A1CAC9-A4ED-1FFC-8171-2C09D596B55D}"/>
              </a:ext>
            </a:extLst>
          </p:cNvPr>
          <p:cNvSpPr/>
          <p:nvPr/>
        </p:nvSpPr>
        <p:spPr>
          <a:xfrm>
            <a:off x="1692566" y="2594533"/>
            <a:ext cx="1646668"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Information Entity</a:t>
            </a:r>
          </a:p>
        </p:txBody>
      </p:sp>
      <p:sp>
        <p:nvSpPr>
          <p:cNvPr id="16" name="Rounded Rectangle 15">
            <a:extLst>
              <a:ext uri="{FF2B5EF4-FFF2-40B4-BE49-F238E27FC236}">
                <a16:creationId xmlns:a16="http://schemas.microsoft.com/office/drawing/2014/main" id="{A19C3A71-1FE5-4AB5-2BEE-7DADB50F78E1}"/>
              </a:ext>
            </a:extLst>
          </p:cNvPr>
          <p:cNvSpPr/>
          <p:nvPr/>
        </p:nvSpPr>
        <p:spPr>
          <a:xfrm>
            <a:off x="9478200" y="2133600"/>
            <a:ext cx="1037400"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Geospatial</a:t>
            </a:r>
          </a:p>
        </p:txBody>
      </p:sp>
      <p:sp>
        <p:nvSpPr>
          <p:cNvPr id="17" name="Rounded Rectangle 16">
            <a:extLst>
              <a:ext uri="{FF2B5EF4-FFF2-40B4-BE49-F238E27FC236}">
                <a16:creationId xmlns:a16="http://schemas.microsoft.com/office/drawing/2014/main" id="{B15D31D5-BBD3-0748-1204-0657A9F2A60A}"/>
              </a:ext>
            </a:extLst>
          </p:cNvPr>
          <p:cNvSpPr/>
          <p:nvPr/>
        </p:nvSpPr>
        <p:spPr>
          <a:xfrm>
            <a:off x="7694263" y="2594533"/>
            <a:ext cx="676828"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Time</a:t>
            </a:r>
          </a:p>
        </p:txBody>
      </p:sp>
      <p:grpSp>
        <p:nvGrpSpPr>
          <p:cNvPr id="47" name="Group 46">
            <a:extLst>
              <a:ext uri="{FF2B5EF4-FFF2-40B4-BE49-F238E27FC236}">
                <a16:creationId xmlns:a16="http://schemas.microsoft.com/office/drawing/2014/main" id="{C4222343-DADE-AB12-B397-790E12F1A8AA}"/>
              </a:ext>
            </a:extLst>
          </p:cNvPr>
          <p:cNvGrpSpPr/>
          <p:nvPr/>
        </p:nvGrpSpPr>
        <p:grpSpPr>
          <a:xfrm>
            <a:off x="1600200" y="3200400"/>
            <a:ext cx="8954150" cy="3093990"/>
            <a:chOff x="76200" y="2468610"/>
            <a:chExt cx="8954150" cy="3093990"/>
          </a:xfrm>
        </p:grpSpPr>
        <p:sp>
          <p:nvSpPr>
            <p:cNvPr id="7" name="Rounded Rectangle 6">
              <a:extLst>
                <a:ext uri="{FF2B5EF4-FFF2-40B4-BE49-F238E27FC236}">
                  <a16:creationId xmlns:a16="http://schemas.microsoft.com/office/drawing/2014/main" id="{B373E633-82DE-0888-44BC-7CFED7D4A21A}"/>
                </a:ext>
              </a:extLst>
            </p:cNvPr>
            <p:cNvSpPr/>
            <p:nvPr/>
          </p:nvSpPr>
          <p:spPr>
            <a:xfrm>
              <a:off x="152400" y="2895600"/>
              <a:ext cx="838200"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Aircraft</a:t>
              </a:r>
            </a:p>
          </p:txBody>
        </p:sp>
        <p:sp>
          <p:nvSpPr>
            <p:cNvPr id="19" name="Rounded Rectangle 18">
              <a:extLst>
                <a:ext uri="{FF2B5EF4-FFF2-40B4-BE49-F238E27FC236}">
                  <a16:creationId xmlns:a16="http://schemas.microsoft.com/office/drawing/2014/main" id="{DB5F2057-9173-92DB-CFCB-A3E71F4A1B44}"/>
                </a:ext>
              </a:extLst>
            </p:cNvPr>
            <p:cNvSpPr/>
            <p:nvPr/>
          </p:nvSpPr>
          <p:spPr>
            <a:xfrm>
              <a:off x="1384242" y="2895600"/>
              <a:ext cx="1792359"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Aircraft Maintenance</a:t>
              </a:r>
            </a:p>
          </p:txBody>
        </p:sp>
        <p:sp>
          <p:nvSpPr>
            <p:cNvPr id="20" name="Rounded Rectangle 19">
              <a:extLst>
                <a:ext uri="{FF2B5EF4-FFF2-40B4-BE49-F238E27FC236}">
                  <a16:creationId xmlns:a16="http://schemas.microsoft.com/office/drawing/2014/main" id="{5CB1CEBF-16F3-5520-E833-FA4B146CA22A}"/>
                </a:ext>
              </a:extLst>
            </p:cNvPr>
            <p:cNvSpPr/>
            <p:nvPr/>
          </p:nvSpPr>
          <p:spPr>
            <a:xfrm>
              <a:off x="3570243" y="2895600"/>
              <a:ext cx="1957027"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Army Universal Task List</a:t>
              </a:r>
            </a:p>
          </p:txBody>
        </p:sp>
        <p:sp>
          <p:nvSpPr>
            <p:cNvPr id="21" name="Rounded Rectangle 20">
              <a:extLst>
                <a:ext uri="{FF2B5EF4-FFF2-40B4-BE49-F238E27FC236}">
                  <a16:creationId xmlns:a16="http://schemas.microsoft.com/office/drawing/2014/main" id="{24373C46-3874-0961-5024-0207A5C6D7F4}"/>
                </a:ext>
              </a:extLst>
            </p:cNvPr>
            <p:cNvSpPr/>
            <p:nvPr/>
          </p:nvSpPr>
          <p:spPr>
            <a:xfrm>
              <a:off x="5920912" y="2895600"/>
              <a:ext cx="1786981"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Atmospheric Feature </a:t>
              </a:r>
            </a:p>
          </p:txBody>
        </p:sp>
        <p:sp>
          <p:nvSpPr>
            <p:cNvPr id="22" name="Rounded Rectangle 21">
              <a:extLst>
                <a:ext uri="{FF2B5EF4-FFF2-40B4-BE49-F238E27FC236}">
                  <a16:creationId xmlns:a16="http://schemas.microsoft.com/office/drawing/2014/main" id="{26424E1F-95BA-6AD0-53F1-59119B7C78BF}"/>
                </a:ext>
              </a:extLst>
            </p:cNvPr>
            <p:cNvSpPr/>
            <p:nvPr/>
          </p:nvSpPr>
          <p:spPr>
            <a:xfrm>
              <a:off x="8042322" y="2895600"/>
              <a:ext cx="890066"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Cyber</a:t>
              </a:r>
            </a:p>
          </p:txBody>
        </p:sp>
        <p:sp>
          <p:nvSpPr>
            <p:cNvPr id="23" name="Rounded Rectangle 22">
              <a:extLst>
                <a:ext uri="{FF2B5EF4-FFF2-40B4-BE49-F238E27FC236}">
                  <a16:creationId xmlns:a16="http://schemas.microsoft.com/office/drawing/2014/main" id="{D339F4C8-4FE0-760C-7044-AE7C4C241F2B}"/>
                </a:ext>
              </a:extLst>
            </p:cNvPr>
            <p:cNvSpPr/>
            <p:nvPr/>
          </p:nvSpPr>
          <p:spPr>
            <a:xfrm>
              <a:off x="1346851" y="3391289"/>
              <a:ext cx="1890189"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Hydrographic Feature</a:t>
              </a:r>
            </a:p>
          </p:txBody>
        </p:sp>
        <p:sp>
          <p:nvSpPr>
            <p:cNvPr id="25" name="Rounded Rectangle 24">
              <a:extLst>
                <a:ext uri="{FF2B5EF4-FFF2-40B4-BE49-F238E27FC236}">
                  <a16:creationId xmlns:a16="http://schemas.microsoft.com/office/drawing/2014/main" id="{A0EAE781-710B-FB9C-05B7-5ED9264AC5E1}"/>
                </a:ext>
              </a:extLst>
            </p:cNvPr>
            <p:cNvSpPr/>
            <p:nvPr/>
          </p:nvSpPr>
          <p:spPr>
            <a:xfrm>
              <a:off x="3593291" y="3391289"/>
              <a:ext cx="1986189"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Legal and Criminal Act</a:t>
              </a:r>
            </a:p>
          </p:txBody>
        </p:sp>
        <p:sp>
          <p:nvSpPr>
            <p:cNvPr id="26" name="Rounded Rectangle 25">
              <a:extLst>
                <a:ext uri="{FF2B5EF4-FFF2-40B4-BE49-F238E27FC236}">
                  <a16:creationId xmlns:a16="http://schemas.microsoft.com/office/drawing/2014/main" id="{C1A0CCA6-5818-FF05-B2C5-F98348D93FF0}"/>
                </a:ext>
              </a:extLst>
            </p:cNvPr>
            <p:cNvSpPr/>
            <p:nvPr/>
          </p:nvSpPr>
          <p:spPr>
            <a:xfrm>
              <a:off x="5935731" y="3391289"/>
              <a:ext cx="1312257"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Maintenance</a:t>
              </a:r>
            </a:p>
          </p:txBody>
        </p:sp>
        <p:sp>
          <p:nvSpPr>
            <p:cNvPr id="27" name="Rounded Rectangle 26">
              <a:extLst>
                <a:ext uri="{FF2B5EF4-FFF2-40B4-BE49-F238E27FC236}">
                  <a16:creationId xmlns:a16="http://schemas.microsoft.com/office/drawing/2014/main" id="{EBF6BA0A-2966-8E89-A875-F0BC17DBF70C}"/>
                </a:ext>
              </a:extLst>
            </p:cNvPr>
            <p:cNvSpPr/>
            <p:nvPr/>
          </p:nvSpPr>
          <p:spPr>
            <a:xfrm>
              <a:off x="152399" y="3886978"/>
              <a:ext cx="1194451" cy="301752"/>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Military C2</a:t>
              </a:r>
            </a:p>
          </p:txBody>
        </p:sp>
        <p:sp>
          <p:nvSpPr>
            <p:cNvPr id="28" name="Rounded Rectangle 27">
              <a:extLst>
                <a:ext uri="{FF2B5EF4-FFF2-40B4-BE49-F238E27FC236}">
                  <a16:creationId xmlns:a16="http://schemas.microsoft.com/office/drawing/2014/main" id="{00013C40-E6C7-5DCE-2273-1B47EC1A0280}"/>
                </a:ext>
              </a:extLst>
            </p:cNvPr>
            <p:cNvSpPr/>
            <p:nvPr/>
          </p:nvSpPr>
          <p:spPr>
            <a:xfrm>
              <a:off x="1561164" y="3886978"/>
              <a:ext cx="2041221" cy="301752"/>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Military Intelligence</a:t>
              </a:r>
            </a:p>
          </p:txBody>
        </p:sp>
        <p:sp>
          <p:nvSpPr>
            <p:cNvPr id="29" name="Rounded Rectangle 28">
              <a:extLst>
                <a:ext uri="{FF2B5EF4-FFF2-40B4-BE49-F238E27FC236}">
                  <a16:creationId xmlns:a16="http://schemas.microsoft.com/office/drawing/2014/main" id="{6F75B5FC-1796-034B-4E24-899F171EF7C8}"/>
                </a:ext>
              </a:extLst>
            </p:cNvPr>
            <p:cNvSpPr/>
            <p:nvPr/>
          </p:nvSpPr>
          <p:spPr>
            <a:xfrm>
              <a:off x="3816699" y="3886978"/>
              <a:ext cx="1723530" cy="301752"/>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Military Operation</a:t>
              </a:r>
            </a:p>
          </p:txBody>
        </p:sp>
        <p:sp>
          <p:nvSpPr>
            <p:cNvPr id="30" name="Rounded Rectangle 29">
              <a:extLst>
                <a:ext uri="{FF2B5EF4-FFF2-40B4-BE49-F238E27FC236}">
                  <a16:creationId xmlns:a16="http://schemas.microsoft.com/office/drawing/2014/main" id="{35C635A4-F0A5-78E1-EE40-6D4F649F090D}"/>
                </a:ext>
              </a:extLst>
            </p:cNvPr>
            <p:cNvSpPr/>
            <p:nvPr/>
          </p:nvSpPr>
          <p:spPr>
            <a:xfrm>
              <a:off x="5754543" y="3886978"/>
              <a:ext cx="1557956" cy="301752"/>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Military Planning</a:t>
              </a:r>
            </a:p>
          </p:txBody>
        </p:sp>
        <p:sp>
          <p:nvSpPr>
            <p:cNvPr id="31" name="Rounded Rectangle 30">
              <a:extLst>
                <a:ext uri="{FF2B5EF4-FFF2-40B4-BE49-F238E27FC236}">
                  <a16:creationId xmlns:a16="http://schemas.microsoft.com/office/drawing/2014/main" id="{FFDA408C-CC49-081F-C9DB-A1574182BAB7}"/>
                </a:ext>
              </a:extLst>
            </p:cNvPr>
            <p:cNvSpPr/>
            <p:nvPr/>
          </p:nvSpPr>
          <p:spPr>
            <a:xfrm>
              <a:off x="7467600" y="3886978"/>
              <a:ext cx="1464788"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Military Reports</a:t>
              </a:r>
            </a:p>
          </p:txBody>
        </p:sp>
        <p:sp>
          <p:nvSpPr>
            <p:cNvPr id="32" name="Rounded Rectangle 31">
              <a:extLst>
                <a:ext uri="{FF2B5EF4-FFF2-40B4-BE49-F238E27FC236}">
                  <a16:creationId xmlns:a16="http://schemas.microsoft.com/office/drawing/2014/main" id="{43855007-8939-0F16-A364-642099DE2C4A}"/>
                </a:ext>
              </a:extLst>
            </p:cNvPr>
            <p:cNvSpPr/>
            <p:nvPr/>
          </p:nvSpPr>
          <p:spPr>
            <a:xfrm>
              <a:off x="145719" y="4455161"/>
              <a:ext cx="1201131"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Outer Space</a:t>
              </a:r>
            </a:p>
          </p:txBody>
        </p:sp>
        <p:sp>
          <p:nvSpPr>
            <p:cNvPr id="33" name="Rounded Rectangle 32">
              <a:extLst>
                <a:ext uri="{FF2B5EF4-FFF2-40B4-BE49-F238E27FC236}">
                  <a16:creationId xmlns:a16="http://schemas.microsoft.com/office/drawing/2014/main" id="{DC1BFFF1-20F4-7A64-544B-AF25203C2D5A}"/>
                </a:ext>
              </a:extLst>
            </p:cNvPr>
            <p:cNvSpPr/>
            <p:nvPr/>
          </p:nvSpPr>
          <p:spPr>
            <a:xfrm>
              <a:off x="1552411" y="4455161"/>
              <a:ext cx="1849118"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Physiographic Feature</a:t>
              </a:r>
            </a:p>
          </p:txBody>
        </p:sp>
        <p:sp>
          <p:nvSpPr>
            <p:cNvPr id="34" name="Rounded Rectangle 33">
              <a:extLst>
                <a:ext uri="{FF2B5EF4-FFF2-40B4-BE49-F238E27FC236}">
                  <a16:creationId xmlns:a16="http://schemas.microsoft.com/office/drawing/2014/main" id="{9825ED33-DFBC-C506-53FF-A16E8EECBBBF}"/>
                </a:ext>
              </a:extLst>
            </p:cNvPr>
            <p:cNvSpPr/>
            <p:nvPr/>
          </p:nvSpPr>
          <p:spPr>
            <a:xfrm>
              <a:off x="5406152" y="4455161"/>
              <a:ext cx="852768"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Sensor</a:t>
              </a:r>
            </a:p>
          </p:txBody>
        </p:sp>
        <p:sp>
          <p:nvSpPr>
            <p:cNvPr id="35" name="Rounded Rectangle 34">
              <a:extLst>
                <a:ext uri="{FF2B5EF4-FFF2-40B4-BE49-F238E27FC236}">
                  <a16:creationId xmlns:a16="http://schemas.microsoft.com/office/drawing/2014/main" id="{5C6209E1-82E5-BBC4-B79B-D761C8665662}"/>
                </a:ext>
              </a:extLst>
            </p:cNvPr>
            <p:cNvSpPr/>
            <p:nvPr/>
          </p:nvSpPr>
          <p:spPr>
            <a:xfrm>
              <a:off x="151953" y="5053931"/>
              <a:ext cx="1663280"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Spacecraft Mission</a:t>
              </a:r>
            </a:p>
          </p:txBody>
        </p:sp>
        <p:sp>
          <p:nvSpPr>
            <p:cNvPr id="36" name="Rounded Rectangle 35">
              <a:extLst>
                <a:ext uri="{FF2B5EF4-FFF2-40B4-BE49-F238E27FC236}">
                  <a16:creationId xmlns:a16="http://schemas.microsoft.com/office/drawing/2014/main" id="{A8E5571E-F105-3033-1FD7-F4E2CE017594}"/>
                </a:ext>
              </a:extLst>
            </p:cNvPr>
            <p:cNvSpPr/>
            <p:nvPr/>
          </p:nvSpPr>
          <p:spPr>
            <a:xfrm>
              <a:off x="6464481" y="4455161"/>
              <a:ext cx="1184446"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Spacecraft</a:t>
              </a:r>
            </a:p>
          </p:txBody>
        </p:sp>
        <p:sp>
          <p:nvSpPr>
            <p:cNvPr id="37" name="Rounded Rectangle 36">
              <a:extLst>
                <a:ext uri="{FF2B5EF4-FFF2-40B4-BE49-F238E27FC236}">
                  <a16:creationId xmlns:a16="http://schemas.microsoft.com/office/drawing/2014/main" id="{A9B02FDF-758F-6BE3-6822-08EA5BEF9BF7}"/>
                </a:ext>
              </a:extLst>
            </p:cNvPr>
            <p:cNvSpPr/>
            <p:nvPr/>
          </p:nvSpPr>
          <p:spPr>
            <a:xfrm>
              <a:off x="7795275" y="4455161"/>
              <a:ext cx="1137113"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Space Event</a:t>
              </a:r>
            </a:p>
          </p:txBody>
        </p:sp>
        <p:sp>
          <p:nvSpPr>
            <p:cNvPr id="38" name="Rounded Rectangle 37">
              <a:extLst>
                <a:ext uri="{FF2B5EF4-FFF2-40B4-BE49-F238E27FC236}">
                  <a16:creationId xmlns:a16="http://schemas.microsoft.com/office/drawing/2014/main" id="{3ADE82B6-1A77-7398-98DF-219837D72F5B}"/>
                </a:ext>
              </a:extLst>
            </p:cNvPr>
            <p:cNvSpPr/>
            <p:nvPr/>
          </p:nvSpPr>
          <p:spPr>
            <a:xfrm>
              <a:off x="2013600" y="5053931"/>
              <a:ext cx="1241523"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Space Object</a:t>
              </a:r>
            </a:p>
          </p:txBody>
        </p:sp>
        <p:sp>
          <p:nvSpPr>
            <p:cNvPr id="39" name="Rounded Rectangle 38">
              <a:extLst>
                <a:ext uri="{FF2B5EF4-FFF2-40B4-BE49-F238E27FC236}">
                  <a16:creationId xmlns:a16="http://schemas.microsoft.com/office/drawing/2014/main" id="{7549AABD-2C28-4141-5668-AAAF39B5E19B}"/>
                </a:ext>
              </a:extLst>
            </p:cNvPr>
            <p:cNvSpPr/>
            <p:nvPr/>
          </p:nvSpPr>
          <p:spPr>
            <a:xfrm>
              <a:off x="6102401" y="5053931"/>
              <a:ext cx="1634798"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Undersea Warfare</a:t>
              </a:r>
            </a:p>
          </p:txBody>
        </p:sp>
        <p:sp>
          <p:nvSpPr>
            <p:cNvPr id="40" name="Rounded Rectangle 39">
              <a:extLst>
                <a:ext uri="{FF2B5EF4-FFF2-40B4-BE49-F238E27FC236}">
                  <a16:creationId xmlns:a16="http://schemas.microsoft.com/office/drawing/2014/main" id="{388031E5-6F92-4560-771E-7A1AA1D44936}"/>
                </a:ext>
              </a:extLst>
            </p:cNvPr>
            <p:cNvSpPr/>
            <p:nvPr/>
          </p:nvSpPr>
          <p:spPr>
            <a:xfrm>
              <a:off x="7876356" y="5053931"/>
              <a:ext cx="1056032"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Watercraft</a:t>
              </a:r>
            </a:p>
          </p:txBody>
        </p:sp>
        <p:sp>
          <p:nvSpPr>
            <p:cNvPr id="41" name="Rounded Rectangle 40">
              <a:extLst>
                <a:ext uri="{FF2B5EF4-FFF2-40B4-BE49-F238E27FC236}">
                  <a16:creationId xmlns:a16="http://schemas.microsoft.com/office/drawing/2014/main" id="{34438FBB-57FD-20E7-8873-1DC6EA3F8ECC}"/>
                </a:ext>
              </a:extLst>
            </p:cNvPr>
            <p:cNvSpPr/>
            <p:nvPr/>
          </p:nvSpPr>
          <p:spPr>
            <a:xfrm>
              <a:off x="152400" y="3391289"/>
              <a:ext cx="838200"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Design</a:t>
              </a:r>
            </a:p>
          </p:txBody>
        </p:sp>
        <p:sp>
          <p:nvSpPr>
            <p:cNvPr id="42" name="Rounded Rectangle 41">
              <a:extLst>
                <a:ext uri="{FF2B5EF4-FFF2-40B4-BE49-F238E27FC236}">
                  <a16:creationId xmlns:a16="http://schemas.microsoft.com/office/drawing/2014/main" id="{C7FD1DD4-32C1-989B-7C6D-0E80D815E296}"/>
                </a:ext>
              </a:extLst>
            </p:cNvPr>
            <p:cNvSpPr/>
            <p:nvPr/>
          </p:nvSpPr>
          <p:spPr>
            <a:xfrm>
              <a:off x="7545026" y="3391289"/>
              <a:ext cx="1387362"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Manufacturing</a:t>
              </a:r>
            </a:p>
          </p:txBody>
        </p:sp>
        <p:sp>
          <p:nvSpPr>
            <p:cNvPr id="43" name="Rounded Rectangle 42">
              <a:extLst>
                <a:ext uri="{FF2B5EF4-FFF2-40B4-BE49-F238E27FC236}">
                  <a16:creationId xmlns:a16="http://schemas.microsoft.com/office/drawing/2014/main" id="{C98410D2-2D25-9E10-0FF3-6011151BDE0C}"/>
                </a:ext>
              </a:extLst>
            </p:cNvPr>
            <p:cNvSpPr/>
            <p:nvPr/>
          </p:nvSpPr>
          <p:spPr>
            <a:xfrm>
              <a:off x="3607090" y="4455161"/>
              <a:ext cx="1593501"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Product Lifecycle</a:t>
              </a:r>
            </a:p>
          </p:txBody>
        </p:sp>
        <p:sp>
          <p:nvSpPr>
            <p:cNvPr id="44" name="Rounded Rectangle 43">
              <a:extLst>
                <a:ext uri="{FF2B5EF4-FFF2-40B4-BE49-F238E27FC236}">
                  <a16:creationId xmlns:a16="http://schemas.microsoft.com/office/drawing/2014/main" id="{B53C7360-0509-66E3-8ED8-F13E1F57F0E4}"/>
                </a:ext>
              </a:extLst>
            </p:cNvPr>
            <p:cNvSpPr/>
            <p:nvPr/>
          </p:nvSpPr>
          <p:spPr>
            <a:xfrm>
              <a:off x="3453490" y="5053931"/>
              <a:ext cx="1551747"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Testing Process</a:t>
              </a:r>
            </a:p>
          </p:txBody>
        </p:sp>
        <p:sp>
          <p:nvSpPr>
            <p:cNvPr id="45" name="Rounded Rectangle 44">
              <a:extLst>
                <a:ext uri="{FF2B5EF4-FFF2-40B4-BE49-F238E27FC236}">
                  <a16:creationId xmlns:a16="http://schemas.microsoft.com/office/drawing/2014/main" id="{53820E4E-8721-CE56-DCD7-F710A90F6554}"/>
                </a:ext>
              </a:extLst>
            </p:cNvPr>
            <p:cNvSpPr/>
            <p:nvPr/>
          </p:nvSpPr>
          <p:spPr>
            <a:xfrm>
              <a:off x="5203604" y="5053931"/>
              <a:ext cx="700430"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Tool</a:t>
              </a:r>
            </a:p>
          </p:txBody>
        </p:sp>
        <p:sp>
          <p:nvSpPr>
            <p:cNvPr id="24" name="Rectangle 23">
              <a:extLst>
                <a:ext uri="{FF2B5EF4-FFF2-40B4-BE49-F238E27FC236}">
                  <a16:creationId xmlns:a16="http://schemas.microsoft.com/office/drawing/2014/main" id="{B0948EA1-B3EF-DAD5-39F8-64AB3326240B}"/>
                </a:ext>
              </a:extLst>
            </p:cNvPr>
            <p:cNvSpPr/>
            <p:nvPr/>
          </p:nvSpPr>
          <p:spPr>
            <a:xfrm>
              <a:off x="76200" y="2468610"/>
              <a:ext cx="8954150" cy="3093990"/>
            </a:xfrm>
            <a:prstGeom prst="rect">
              <a:avLst/>
            </a:prstGeom>
            <a:noFill/>
            <a:ln w="1905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sym typeface="Arial"/>
              </a:endParaRPr>
            </a:p>
          </p:txBody>
        </p:sp>
        <p:sp>
          <p:nvSpPr>
            <p:cNvPr id="46" name="TextBox 45">
              <a:extLst>
                <a:ext uri="{FF2B5EF4-FFF2-40B4-BE49-F238E27FC236}">
                  <a16:creationId xmlns:a16="http://schemas.microsoft.com/office/drawing/2014/main" id="{5AE07E8E-7C79-23F5-6D56-4D518931AD8C}"/>
                </a:ext>
              </a:extLst>
            </p:cNvPr>
            <p:cNvSpPr txBox="1"/>
            <p:nvPr/>
          </p:nvSpPr>
          <p:spPr>
            <a:xfrm>
              <a:off x="3687423" y="2468610"/>
              <a:ext cx="1982081" cy="369332"/>
            </a:xfrm>
            <a:prstGeom prst="rect">
              <a:avLst/>
            </a:prstGeom>
            <a:noFill/>
          </p:spPr>
          <p:txBody>
            <a:bodyPr wrap="none" rtlCol="0">
              <a:spAutoFit/>
            </a:bodyPr>
            <a:lstStyle/>
            <a:p>
              <a:pPr marL="0" marR="0" lvl="0" indent="0" algn="l"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Arial"/>
                  <a:sym typeface="Arial"/>
                </a:rPr>
                <a:t>Domain Ontologies</a:t>
              </a:r>
            </a:p>
          </p:txBody>
        </p:sp>
      </p:grpSp>
      <p:sp>
        <p:nvSpPr>
          <p:cNvPr id="48" name="Rectangle 47">
            <a:extLst>
              <a:ext uri="{FF2B5EF4-FFF2-40B4-BE49-F238E27FC236}">
                <a16:creationId xmlns:a16="http://schemas.microsoft.com/office/drawing/2014/main" id="{77B968CC-FFF1-6E1D-0864-D0D4135D2DCE}"/>
              </a:ext>
            </a:extLst>
          </p:cNvPr>
          <p:cNvSpPr/>
          <p:nvPr/>
        </p:nvSpPr>
        <p:spPr>
          <a:xfrm>
            <a:off x="1600200" y="1676520"/>
            <a:ext cx="8954150" cy="1371480"/>
          </a:xfrm>
          <a:prstGeom prst="rect">
            <a:avLst/>
          </a:prstGeom>
          <a:noFill/>
          <a:ln w="1905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sym typeface="Arial"/>
            </a:endParaRPr>
          </a:p>
        </p:txBody>
      </p:sp>
      <p:sp>
        <p:nvSpPr>
          <p:cNvPr id="49" name="TextBox 48">
            <a:extLst>
              <a:ext uri="{FF2B5EF4-FFF2-40B4-BE49-F238E27FC236}">
                <a16:creationId xmlns:a16="http://schemas.microsoft.com/office/drawing/2014/main" id="{C58FEFF0-E22B-3BCD-331E-16152AC1EEBE}"/>
              </a:ext>
            </a:extLst>
          </p:cNvPr>
          <p:cNvSpPr txBox="1"/>
          <p:nvPr/>
        </p:nvSpPr>
        <p:spPr>
          <a:xfrm>
            <a:off x="5267526" y="1676547"/>
            <a:ext cx="1685718" cy="369332"/>
          </a:xfrm>
          <a:prstGeom prst="rect">
            <a:avLst/>
          </a:prstGeom>
          <a:noFill/>
        </p:spPr>
        <p:txBody>
          <a:bodyPr wrap="none" rtlCol="0">
            <a:spAutoFit/>
          </a:bodyPr>
          <a:lstStyle/>
          <a:p>
            <a:pPr marL="0" marR="0" lvl="0" indent="0" algn="l"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Arial"/>
                <a:sym typeface="Arial"/>
              </a:rPr>
              <a:t>Core Ontologies</a:t>
            </a:r>
          </a:p>
        </p:txBody>
      </p:sp>
      <p:grpSp>
        <p:nvGrpSpPr>
          <p:cNvPr id="55" name="Group 54">
            <a:extLst>
              <a:ext uri="{FF2B5EF4-FFF2-40B4-BE49-F238E27FC236}">
                <a16:creationId xmlns:a16="http://schemas.microsoft.com/office/drawing/2014/main" id="{0B84CBE6-7C78-E1EB-FA57-519349020FE6}"/>
              </a:ext>
            </a:extLst>
          </p:cNvPr>
          <p:cNvGrpSpPr/>
          <p:nvPr/>
        </p:nvGrpSpPr>
        <p:grpSpPr>
          <a:xfrm>
            <a:off x="2971801" y="6350708"/>
            <a:ext cx="6693463" cy="370774"/>
            <a:chOff x="184470" y="6350701"/>
            <a:chExt cx="6693463" cy="370773"/>
          </a:xfrm>
        </p:grpSpPr>
        <p:sp>
          <p:nvSpPr>
            <p:cNvPr id="50" name="Rounded Rectangle 49">
              <a:extLst>
                <a:ext uri="{FF2B5EF4-FFF2-40B4-BE49-F238E27FC236}">
                  <a16:creationId xmlns:a16="http://schemas.microsoft.com/office/drawing/2014/main" id="{791A1AA8-828B-C448-723D-D0D9B12FC791}"/>
                </a:ext>
              </a:extLst>
            </p:cNvPr>
            <p:cNvSpPr/>
            <p:nvPr/>
          </p:nvSpPr>
          <p:spPr>
            <a:xfrm>
              <a:off x="762000" y="6384491"/>
              <a:ext cx="362329" cy="301752"/>
            </a:xfrm>
            <a:prstGeom prst="roundRect">
              <a:avLst/>
            </a:prstGeom>
            <a:noFill/>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prstClr val="black"/>
                </a:solidFill>
                <a:effectLst/>
                <a:uLnTx/>
                <a:uFillTx/>
                <a:latin typeface="Calibri"/>
                <a:ea typeface="+mn-ea"/>
                <a:cs typeface="+mn-cs"/>
                <a:sym typeface="Arial"/>
              </a:endParaRPr>
            </a:p>
          </p:txBody>
        </p:sp>
        <p:sp>
          <p:nvSpPr>
            <p:cNvPr id="51" name="Rounded Rectangle 50">
              <a:extLst>
                <a:ext uri="{FF2B5EF4-FFF2-40B4-BE49-F238E27FC236}">
                  <a16:creationId xmlns:a16="http://schemas.microsoft.com/office/drawing/2014/main" id="{BB38C295-1742-21E2-6004-198817BE827D}"/>
                </a:ext>
              </a:extLst>
            </p:cNvPr>
            <p:cNvSpPr/>
            <p:nvPr/>
          </p:nvSpPr>
          <p:spPr>
            <a:xfrm>
              <a:off x="3857209" y="6384491"/>
              <a:ext cx="342555" cy="30175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sym typeface="Arial"/>
              </a:endParaRPr>
            </a:p>
          </p:txBody>
        </p:sp>
        <p:sp>
          <p:nvSpPr>
            <p:cNvPr id="52" name="TextBox 51">
              <a:extLst>
                <a:ext uri="{FF2B5EF4-FFF2-40B4-BE49-F238E27FC236}">
                  <a16:creationId xmlns:a16="http://schemas.microsoft.com/office/drawing/2014/main" id="{4655F207-BFB8-1D68-8B5A-F9D85B850B2A}"/>
                </a:ext>
              </a:extLst>
            </p:cNvPr>
            <p:cNvSpPr txBox="1"/>
            <p:nvPr/>
          </p:nvSpPr>
          <p:spPr>
            <a:xfrm>
              <a:off x="184470" y="6350701"/>
              <a:ext cx="581378" cy="369331"/>
            </a:xfrm>
            <a:prstGeom prst="rect">
              <a:avLst/>
            </a:prstGeom>
            <a:noFill/>
          </p:spPr>
          <p:txBody>
            <a:bodyPr wrap="none" rtlCol="0">
              <a:spAutoFit/>
            </a:bodyPr>
            <a:lstStyle/>
            <a:p>
              <a:pPr marL="0" marR="0" lvl="0" indent="0" algn="l"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Arial"/>
                  <a:sym typeface="Arial"/>
                </a:rPr>
                <a:t>Key:</a:t>
              </a:r>
            </a:p>
          </p:txBody>
        </p:sp>
        <p:sp>
          <p:nvSpPr>
            <p:cNvPr id="53" name="TextBox 52">
              <a:extLst>
                <a:ext uri="{FF2B5EF4-FFF2-40B4-BE49-F238E27FC236}">
                  <a16:creationId xmlns:a16="http://schemas.microsoft.com/office/drawing/2014/main" id="{CE63BA0C-655D-B14B-07AB-D19F6EBFE73C}"/>
                </a:ext>
              </a:extLst>
            </p:cNvPr>
            <p:cNvSpPr txBox="1"/>
            <p:nvPr/>
          </p:nvSpPr>
          <p:spPr>
            <a:xfrm>
              <a:off x="1146423" y="6350701"/>
              <a:ext cx="2401555" cy="369331"/>
            </a:xfrm>
            <a:prstGeom prst="rect">
              <a:avLst/>
            </a:prstGeom>
            <a:noFill/>
          </p:spPr>
          <p:txBody>
            <a:bodyPr wrap="none" rtlCol="0">
              <a:spAutoFit/>
            </a:bodyPr>
            <a:lstStyle/>
            <a:p>
              <a:pPr marL="0" marR="0" lvl="0" indent="0" algn="l"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Arial"/>
                  <a:sym typeface="Arial"/>
                </a:rPr>
                <a:t>Joint Doctrine Ontology</a:t>
              </a:r>
            </a:p>
          </p:txBody>
        </p:sp>
        <p:sp>
          <p:nvSpPr>
            <p:cNvPr id="54" name="TextBox 53">
              <a:extLst>
                <a:ext uri="{FF2B5EF4-FFF2-40B4-BE49-F238E27FC236}">
                  <a16:creationId xmlns:a16="http://schemas.microsoft.com/office/drawing/2014/main" id="{C0E8B4B2-E682-50FD-4E1E-23924927AB1D}"/>
                </a:ext>
              </a:extLst>
            </p:cNvPr>
            <p:cNvSpPr txBox="1"/>
            <p:nvPr/>
          </p:nvSpPr>
          <p:spPr>
            <a:xfrm>
              <a:off x="4199764" y="6352143"/>
              <a:ext cx="2678169" cy="369331"/>
            </a:xfrm>
            <a:prstGeom prst="rect">
              <a:avLst/>
            </a:prstGeom>
            <a:noFill/>
          </p:spPr>
          <p:txBody>
            <a:bodyPr wrap="none" rtlCol="0">
              <a:spAutoFit/>
            </a:bodyPr>
            <a:lstStyle/>
            <a:p>
              <a:pPr marL="0" marR="0" lvl="0" indent="0" algn="l"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Arial"/>
                  <a:sym typeface="Arial"/>
                </a:rPr>
                <a:t>Product Lifecycle Ontology</a:t>
              </a:r>
            </a:p>
          </p:txBody>
        </p:sp>
      </p:grpSp>
      <p:sp>
        <p:nvSpPr>
          <p:cNvPr id="56" name="Footer Placeholder 4">
            <a:extLst>
              <a:ext uri="{FF2B5EF4-FFF2-40B4-BE49-F238E27FC236}">
                <a16:creationId xmlns:a16="http://schemas.microsoft.com/office/drawing/2014/main" id="{BABB45E9-BEFD-923C-42DB-A558D7E531EE}"/>
              </a:ext>
            </a:extLst>
          </p:cNvPr>
          <p:cNvSpPr>
            <a:spLocks noGrp="1"/>
          </p:cNvSpPr>
          <p:nvPr>
            <p:ph type="ftr" sz="quarter" idx="11"/>
          </p:nvPr>
        </p:nvSpPr>
        <p:spPr>
          <a:xfrm>
            <a:off x="1662170" y="6408846"/>
            <a:ext cx="980999" cy="365125"/>
          </a:xfrm>
        </p:spPr>
        <p:txBody>
          <a:bodyPr/>
          <a:lstStyle/>
          <a:p>
            <a:pPr marL="0" marR="0" lvl="0" indent="0" algn="l" defTabSz="914396" rtl="0" eaLnBrk="1" fontAlgn="auto" latinLnBrk="0" hangingPunct="1">
              <a:lnSpc>
                <a:spcPct val="100000"/>
              </a:lnSpc>
              <a:spcBef>
                <a:spcPts val="0"/>
              </a:spcBef>
              <a:spcAft>
                <a:spcPts val="0"/>
              </a:spcAft>
              <a:buClr>
                <a:srgbClr val="000000"/>
              </a:buClr>
              <a:buSzPts val="1400"/>
              <a:buFont typeface="Arial"/>
              <a:buNone/>
              <a:tabLst/>
              <a:defRPr/>
            </a:pPr>
            <a:r>
              <a:rPr kumimoji="0" lang="en-US" sz="1200" b="0" i="0" u="none" strike="noStrike" kern="0" cap="none" spc="0" normalizeH="0" baseline="0" noProof="0" dirty="0">
                <a:ln>
                  <a:noFill/>
                </a:ln>
                <a:solidFill>
                  <a:prstClr val="black">
                    <a:tint val="75000"/>
                  </a:prstClr>
                </a:solidFill>
                <a:effectLst/>
                <a:uLnTx/>
                <a:uFillTx/>
                <a:latin typeface="Calibri"/>
                <a:sym typeface="Garamond"/>
              </a:rPr>
              <a:t>Content</a:t>
            </a:r>
          </a:p>
        </p:txBody>
      </p:sp>
    </p:spTree>
    <p:extLst>
      <p:ext uri="{BB962C8B-B14F-4D97-AF65-F5344CB8AC3E}">
        <p14:creationId xmlns:p14="http://schemas.microsoft.com/office/powerpoint/2010/main" val="36159467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E5CE83-42F2-F57A-A11B-F93BE7EEDEF3}"/>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5E702D-30D5-1B35-3669-66DBF5FCCC72}"/>
              </a:ext>
            </a:extLst>
          </p:cNvPr>
          <p:cNvSpPr>
            <a:spLocks noGrp="1"/>
          </p:cNvSpPr>
          <p:nvPr>
            <p:ph type="sldNum" sz="quarter" idx="12"/>
          </p:nvPr>
        </p:nvSpPr>
        <p:spPr/>
        <p:txBody>
          <a:bodyPr/>
          <a:lstStyle/>
          <a:p>
            <a:pPr marL="0" marR="0" lvl="0" indent="0" algn="r" defTabSz="914396" rtl="0" eaLnBrk="1" fontAlgn="auto" latinLnBrk="0" hangingPunct="1">
              <a:lnSpc>
                <a:spcPct val="100000"/>
              </a:lnSpc>
              <a:spcBef>
                <a:spcPts val="0"/>
              </a:spcBef>
              <a:spcAft>
                <a:spcPts val="0"/>
              </a:spcAft>
              <a:buClr>
                <a:srgbClr val="000000"/>
              </a:buClr>
              <a:buSzTx/>
              <a:buFont typeface="Arial"/>
              <a:buNone/>
              <a:tabLst/>
              <a:defRPr/>
            </a:pPr>
            <a:fld id="{DCD2E388-B068-4E60-AE3C-FAF10A56C7D3}" type="slidenum">
              <a:rPr kumimoji="0" lang="en-US" sz="1200" b="0" i="0" u="none" strike="noStrike" kern="0" cap="none" spc="0" normalizeH="0" baseline="0" noProof="0">
                <a:ln>
                  <a:noFill/>
                </a:ln>
                <a:solidFill>
                  <a:prstClr val="black">
                    <a:tint val="75000"/>
                  </a:prstClr>
                </a:solidFill>
                <a:effectLst/>
                <a:uLnTx/>
                <a:uFillTx/>
                <a:latin typeface="Calibri"/>
                <a:sym typeface="Garamond"/>
              </a:rPr>
              <a:pPr marL="0" marR="0" lvl="0" indent="0" algn="r" defTabSz="914396" rtl="0" eaLnBrk="1" fontAlgn="auto" latinLnBrk="0" hangingPunct="1">
                <a:lnSpc>
                  <a:spcPct val="100000"/>
                </a:lnSpc>
                <a:spcBef>
                  <a:spcPts val="0"/>
                </a:spcBef>
                <a:spcAft>
                  <a:spcPts val="0"/>
                </a:spcAft>
                <a:buClr>
                  <a:srgbClr val="000000"/>
                </a:buClr>
                <a:buSzTx/>
                <a:buFont typeface="Arial"/>
                <a:buNone/>
                <a:tabLst/>
                <a:defRPr/>
              </a:pPr>
              <a:t>37</a:t>
            </a:fld>
            <a:endParaRPr kumimoji="0" lang="en-US" sz="1200" b="0" i="0" u="none" strike="noStrike" kern="0" cap="none" spc="0" normalizeH="0" baseline="0" noProof="0">
              <a:ln>
                <a:noFill/>
              </a:ln>
              <a:solidFill>
                <a:prstClr val="black">
                  <a:tint val="75000"/>
                </a:prstClr>
              </a:solidFill>
              <a:effectLst/>
              <a:uLnTx/>
              <a:uFillTx/>
              <a:latin typeface="Calibri"/>
              <a:sym typeface="Garamond"/>
            </a:endParaRPr>
          </a:p>
        </p:txBody>
      </p:sp>
      <p:sp>
        <p:nvSpPr>
          <p:cNvPr id="3" name="Title 2">
            <a:extLst>
              <a:ext uri="{FF2B5EF4-FFF2-40B4-BE49-F238E27FC236}">
                <a16:creationId xmlns:a16="http://schemas.microsoft.com/office/drawing/2014/main" id="{673A7C53-AAAC-78CD-462E-EEB3FB065D19}"/>
              </a:ext>
            </a:extLst>
          </p:cNvPr>
          <p:cNvSpPr>
            <a:spLocks noGrp="1"/>
          </p:cNvSpPr>
          <p:nvPr>
            <p:ph type="title"/>
          </p:nvPr>
        </p:nvSpPr>
        <p:spPr/>
        <p:txBody>
          <a:bodyPr/>
          <a:lstStyle/>
          <a:p>
            <a:r>
              <a:rPr lang="en-US" dirty="0"/>
              <a:t>The Common Core Domain Ontologies</a:t>
            </a:r>
          </a:p>
        </p:txBody>
      </p:sp>
      <p:sp>
        <p:nvSpPr>
          <p:cNvPr id="5" name="Rounded Rectangle 4">
            <a:extLst>
              <a:ext uri="{FF2B5EF4-FFF2-40B4-BE49-F238E27FC236}">
                <a16:creationId xmlns:a16="http://schemas.microsoft.com/office/drawing/2014/main" id="{6B3068B3-6A00-03E8-B3D6-B01A4491D14F}"/>
              </a:ext>
            </a:extLst>
          </p:cNvPr>
          <p:cNvSpPr/>
          <p:nvPr/>
        </p:nvSpPr>
        <p:spPr>
          <a:xfrm>
            <a:off x="1676401" y="1143000"/>
            <a:ext cx="8861097" cy="380134"/>
          </a:xfrm>
          <a:prstGeom prst="roundRect">
            <a:avLst/>
          </a:prstGeom>
          <a:noFill/>
          <a:ln w="19050"/>
          <a:effectLst>
            <a:innerShdw blurRad="63500" dist="50800" dir="2700000">
              <a:prstClr val="black">
                <a:alpha val="50000"/>
              </a:prstClr>
            </a:innerShdw>
          </a:effectLst>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Basic Formal Ontology</a:t>
            </a:r>
          </a:p>
        </p:txBody>
      </p:sp>
      <p:sp>
        <p:nvSpPr>
          <p:cNvPr id="6" name="Rounded Rectangle 5">
            <a:extLst>
              <a:ext uri="{FF2B5EF4-FFF2-40B4-BE49-F238E27FC236}">
                <a16:creationId xmlns:a16="http://schemas.microsoft.com/office/drawing/2014/main" id="{F5BE9D09-EA96-7BDF-7A71-BED582CE7BB4}"/>
              </a:ext>
            </a:extLst>
          </p:cNvPr>
          <p:cNvSpPr/>
          <p:nvPr/>
        </p:nvSpPr>
        <p:spPr>
          <a:xfrm>
            <a:off x="7295821" y="2133600"/>
            <a:ext cx="1697007"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Extended Relation</a:t>
            </a:r>
          </a:p>
        </p:txBody>
      </p:sp>
      <p:sp>
        <p:nvSpPr>
          <p:cNvPr id="8" name="Rounded Rectangle 7">
            <a:extLst>
              <a:ext uri="{FF2B5EF4-FFF2-40B4-BE49-F238E27FC236}">
                <a16:creationId xmlns:a16="http://schemas.microsoft.com/office/drawing/2014/main" id="{8E788EA9-0220-A068-760E-287F7FBEC779}"/>
              </a:ext>
            </a:extLst>
          </p:cNvPr>
          <p:cNvSpPr/>
          <p:nvPr/>
        </p:nvSpPr>
        <p:spPr>
          <a:xfrm>
            <a:off x="4419947" y="2133600"/>
            <a:ext cx="1044553"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Currency</a:t>
            </a:r>
          </a:p>
        </p:txBody>
      </p:sp>
      <p:sp>
        <p:nvSpPr>
          <p:cNvPr id="9" name="Rounded Rectangle 8">
            <a:extLst>
              <a:ext uri="{FF2B5EF4-FFF2-40B4-BE49-F238E27FC236}">
                <a16:creationId xmlns:a16="http://schemas.microsoft.com/office/drawing/2014/main" id="{6C93DEBC-07BD-6EA9-DC06-78F36507C30F}"/>
              </a:ext>
            </a:extLst>
          </p:cNvPr>
          <p:cNvSpPr/>
          <p:nvPr/>
        </p:nvSpPr>
        <p:spPr>
          <a:xfrm>
            <a:off x="9013136" y="2594533"/>
            <a:ext cx="1502464"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Units of Measure</a:t>
            </a:r>
          </a:p>
        </p:txBody>
      </p:sp>
      <p:sp>
        <p:nvSpPr>
          <p:cNvPr id="10" name="Rounded Rectangle 9">
            <a:extLst>
              <a:ext uri="{FF2B5EF4-FFF2-40B4-BE49-F238E27FC236}">
                <a16:creationId xmlns:a16="http://schemas.microsoft.com/office/drawing/2014/main" id="{5DBF4A3B-BA52-65A0-B90A-B050F4167083}"/>
              </a:ext>
            </a:extLst>
          </p:cNvPr>
          <p:cNvSpPr/>
          <p:nvPr/>
        </p:nvSpPr>
        <p:spPr>
          <a:xfrm>
            <a:off x="2923500" y="2133600"/>
            <a:ext cx="1011076"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Artifact</a:t>
            </a:r>
          </a:p>
        </p:txBody>
      </p:sp>
      <p:sp>
        <p:nvSpPr>
          <p:cNvPr id="11" name="Rounded Rectangle 10">
            <a:extLst>
              <a:ext uri="{FF2B5EF4-FFF2-40B4-BE49-F238E27FC236}">
                <a16:creationId xmlns:a16="http://schemas.microsoft.com/office/drawing/2014/main" id="{1BFD80F4-5B3D-A7FC-0214-7FBB301908B2}"/>
              </a:ext>
            </a:extLst>
          </p:cNvPr>
          <p:cNvSpPr/>
          <p:nvPr/>
        </p:nvSpPr>
        <p:spPr>
          <a:xfrm>
            <a:off x="1693254" y="2133600"/>
            <a:ext cx="744875"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Agent</a:t>
            </a:r>
          </a:p>
        </p:txBody>
      </p:sp>
      <p:sp>
        <p:nvSpPr>
          <p:cNvPr id="12" name="Rounded Rectangle 11">
            <a:extLst>
              <a:ext uri="{FF2B5EF4-FFF2-40B4-BE49-F238E27FC236}">
                <a16:creationId xmlns:a16="http://schemas.microsoft.com/office/drawing/2014/main" id="{6CB28BF0-1E55-88E2-6EB1-1C63D2121B1A}"/>
              </a:ext>
            </a:extLst>
          </p:cNvPr>
          <p:cNvSpPr/>
          <p:nvPr/>
        </p:nvSpPr>
        <p:spPr>
          <a:xfrm>
            <a:off x="6097371" y="2594533"/>
            <a:ext cx="954848"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Quality</a:t>
            </a:r>
          </a:p>
        </p:txBody>
      </p:sp>
      <p:sp>
        <p:nvSpPr>
          <p:cNvPr id="13" name="Rounded Rectangle 12">
            <a:extLst>
              <a:ext uri="{FF2B5EF4-FFF2-40B4-BE49-F238E27FC236}">
                <a16:creationId xmlns:a16="http://schemas.microsoft.com/office/drawing/2014/main" id="{D32B9D96-B51A-42A3-B6B3-D3D2E6EBF7E6}"/>
              </a:ext>
            </a:extLst>
          </p:cNvPr>
          <p:cNvSpPr/>
          <p:nvPr/>
        </p:nvSpPr>
        <p:spPr>
          <a:xfrm>
            <a:off x="5949871" y="2133600"/>
            <a:ext cx="860579"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Event</a:t>
            </a:r>
          </a:p>
        </p:txBody>
      </p:sp>
      <p:sp>
        <p:nvSpPr>
          <p:cNvPr id="14" name="Rounded Rectangle 13">
            <a:extLst>
              <a:ext uri="{FF2B5EF4-FFF2-40B4-BE49-F238E27FC236}">
                <a16:creationId xmlns:a16="http://schemas.microsoft.com/office/drawing/2014/main" id="{B6DE4E0E-EDA7-BD55-0DBD-59EB5387B987}"/>
              </a:ext>
            </a:extLst>
          </p:cNvPr>
          <p:cNvSpPr/>
          <p:nvPr/>
        </p:nvSpPr>
        <p:spPr>
          <a:xfrm>
            <a:off x="3981277" y="2594533"/>
            <a:ext cx="1474050"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Modal Relation</a:t>
            </a:r>
          </a:p>
        </p:txBody>
      </p:sp>
      <p:sp>
        <p:nvSpPr>
          <p:cNvPr id="15" name="Rounded Rectangle 14">
            <a:extLst>
              <a:ext uri="{FF2B5EF4-FFF2-40B4-BE49-F238E27FC236}">
                <a16:creationId xmlns:a16="http://schemas.microsoft.com/office/drawing/2014/main" id="{9BFD6836-5E63-B4F2-EFA1-8C7312717FC5}"/>
              </a:ext>
            </a:extLst>
          </p:cNvPr>
          <p:cNvSpPr/>
          <p:nvPr/>
        </p:nvSpPr>
        <p:spPr>
          <a:xfrm>
            <a:off x="1692566" y="2594533"/>
            <a:ext cx="1646668"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Information Entity</a:t>
            </a:r>
          </a:p>
        </p:txBody>
      </p:sp>
      <p:sp>
        <p:nvSpPr>
          <p:cNvPr id="16" name="Rounded Rectangle 15">
            <a:extLst>
              <a:ext uri="{FF2B5EF4-FFF2-40B4-BE49-F238E27FC236}">
                <a16:creationId xmlns:a16="http://schemas.microsoft.com/office/drawing/2014/main" id="{6B4A3EDF-1977-91A6-9AF2-4562EAEA30B4}"/>
              </a:ext>
            </a:extLst>
          </p:cNvPr>
          <p:cNvSpPr/>
          <p:nvPr/>
        </p:nvSpPr>
        <p:spPr>
          <a:xfrm>
            <a:off x="9478200" y="2133600"/>
            <a:ext cx="1037400"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Geospatial</a:t>
            </a:r>
          </a:p>
        </p:txBody>
      </p:sp>
      <p:sp>
        <p:nvSpPr>
          <p:cNvPr id="17" name="Rounded Rectangle 16">
            <a:extLst>
              <a:ext uri="{FF2B5EF4-FFF2-40B4-BE49-F238E27FC236}">
                <a16:creationId xmlns:a16="http://schemas.microsoft.com/office/drawing/2014/main" id="{026AD768-C887-C51C-62B9-1E5E9BA038F6}"/>
              </a:ext>
            </a:extLst>
          </p:cNvPr>
          <p:cNvSpPr/>
          <p:nvPr/>
        </p:nvSpPr>
        <p:spPr>
          <a:xfrm>
            <a:off x="7694263" y="2594533"/>
            <a:ext cx="676828" cy="301752"/>
          </a:xfrm>
          <a:prstGeom prst="roundRect">
            <a:avLst/>
          </a:prstGeom>
          <a:noFill/>
          <a:ln w="19050"/>
          <a:effectLst>
            <a:innerShdw blurRad="63500" dist="50800" dir="2700000">
              <a:prstClr val="black">
                <a:alpha val="50000"/>
              </a:prstClr>
            </a:innerShdw>
          </a:effectLst>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Time</a:t>
            </a:r>
          </a:p>
        </p:txBody>
      </p:sp>
      <p:grpSp>
        <p:nvGrpSpPr>
          <p:cNvPr id="47" name="Group 46">
            <a:extLst>
              <a:ext uri="{FF2B5EF4-FFF2-40B4-BE49-F238E27FC236}">
                <a16:creationId xmlns:a16="http://schemas.microsoft.com/office/drawing/2014/main" id="{05A91292-F3AB-7320-B5DB-DC5A086DB655}"/>
              </a:ext>
            </a:extLst>
          </p:cNvPr>
          <p:cNvGrpSpPr/>
          <p:nvPr/>
        </p:nvGrpSpPr>
        <p:grpSpPr>
          <a:xfrm>
            <a:off x="1600200" y="3200400"/>
            <a:ext cx="8954150" cy="3093990"/>
            <a:chOff x="76200" y="2468610"/>
            <a:chExt cx="8954150" cy="3093990"/>
          </a:xfrm>
        </p:grpSpPr>
        <p:sp>
          <p:nvSpPr>
            <p:cNvPr id="7" name="Rounded Rectangle 6">
              <a:extLst>
                <a:ext uri="{FF2B5EF4-FFF2-40B4-BE49-F238E27FC236}">
                  <a16:creationId xmlns:a16="http://schemas.microsoft.com/office/drawing/2014/main" id="{E49A01E0-B1DB-1153-D33B-D7C99DD4A7B7}"/>
                </a:ext>
              </a:extLst>
            </p:cNvPr>
            <p:cNvSpPr/>
            <p:nvPr/>
          </p:nvSpPr>
          <p:spPr>
            <a:xfrm>
              <a:off x="152400" y="2895600"/>
              <a:ext cx="838200"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Aircraft</a:t>
              </a:r>
            </a:p>
          </p:txBody>
        </p:sp>
        <p:sp>
          <p:nvSpPr>
            <p:cNvPr id="19" name="Rounded Rectangle 18">
              <a:extLst>
                <a:ext uri="{FF2B5EF4-FFF2-40B4-BE49-F238E27FC236}">
                  <a16:creationId xmlns:a16="http://schemas.microsoft.com/office/drawing/2014/main" id="{96F77549-207F-6CC3-900E-4C46ED255F92}"/>
                </a:ext>
              </a:extLst>
            </p:cNvPr>
            <p:cNvSpPr/>
            <p:nvPr/>
          </p:nvSpPr>
          <p:spPr>
            <a:xfrm>
              <a:off x="1384242" y="2895600"/>
              <a:ext cx="1792359"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Aircraft Maintenance</a:t>
              </a:r>
            </a:p>
          </p:txBody>
        </p:sp>
        <p:sp>
          <p:nvSpPr>
            <p:cNvPr id="20" name="Rounded Rectangle 19">
              <a:extLst>
                <a:ext uri="{FF2B5EF4-FFF2-40B4-BE49-F238E27FC236}">
                  <a16:creationId xmlns:a16="http://schemas.microsoft.com/office/drawing/2014/main" id="{5F077A6C-E399-CD54-15F4-2722DB2EF8B9}"/>
                </a:ext>
              </a:extLst>
            </p:cNvPr>
            <p:cNvSpPr/>
            <p:nvPr/>
          </p:nvSpPr>
          <p:spPr>
            <a:xfrm>
              <a:off x="3570243" y="2895600"/>
              <a:ext cx="1957027"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Army Universal Task List</a:t>
              </a:r>
            </a:p>
          </p:txBody>
        </p:sp>
        <p:sp>
          <p:nvSpPr>
            <p:cNvPr id="21" name="Rounded Rectangle 20">
              <a:extLst>
                <a:ext uri="{FF2B5EF4-FFF2-40B4-BE49-F238E27FC236}">
                  <a16:creationId xmlns:a16="http://schemas.microsoft.com/office/drawing/2014/main" id="{7567FABE-23D7-9BD1-5189-D5D7B20901C0}"/>
                </a:ext>
              </a:extLst>
            </p:cNvPr>
            <p:cNvSpPr/>
            <p:nvPr/>
          </p:nvSpPr>
          <p:spPr>
            <a:xfrm>
              <a:off x="5920912" y="2895600"/>
              <a:ext cx="1786981"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Atmospheric Feature </a:t>
              </a:r>
            </a:p>
          </p:txBody>
        </p:sp>
        <p:sp>
          <p:nvSpPr>
            <p:cNvPr id="22" name="Rounded Rectangle 21">
              <a:extLst>
                <a:ext uri="{FF2B5EF4-FFF2-40B4-BE49-F238E27FC236}">
                  <a16:creationId xmlns:a16="http://schemas.microsoft.com/office/drawing/2014/main" id="{21A3DD94-089A-67F1-D74D-E3864EA0A044}"/>
                </a:ext>
              </a:extLst>
            </p:cNvPr>
            <p:cNvSpPr/>
            <p:nvPr/>
          </p:nvSpPr>
          <p:spPr>
            <a:xfrm>
              <a:off x="8042322" y="2895600"/>
              <a:ext cx="890066"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Cyber</a:t>
              </a:r>
            </a:p>
          </p:txBody>
        </p:sp>
        <p:sp>
          <p:nvSpPr>
            <p:cNvPr id="23" name="Rounded Rectangle 22">
              <a:extLst>
                <a:ext uri="{FF2B5EF4-FFF2-40B4-BE49-F238E27FC236}">
                  <a16:creationId xmlns:a16="http://schemas.microsoft.com/office/drawing/2014/main" id="{FDCA2DB3-3AA0-BAD1-250A-F40614FDE716}"/>
                </a:ext>
              </a:extLst>
            </p:cNvPr>
            <p:cNvSpPr/>
            <p:nvPr/>
          </p:nvSpPr>
          <p:spPr>
            <a:xfrm>
              <a:off x="1346851" y="3391289"/>
              <a:ext cx="1890189"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Hydrographic Feature</a:t>
              </a:r>
            </a:p>
          </p:txBody>
        </p:sp>
        <p:sp>
          <p:nvSpPr>
            <p:cNvPr id="25" name="Rounded Rectangle 24">
              <a:extLst>
                <a:ext uri="{FF2B5EF4-FFF2-40B4-BE49-F238E27FC236}">
                  <a16:creationId xmlns:a16="http://schemas.microsoft.com/office/drawing/2014/main" id="{F7CCE97A-0976-7BE1-D96A-FE45915A16EE}"/>
                </a:ext>
              </a:extLst>
            </p:cNvPr>
            <p:cNvSpPr/>
            <p:nvPr/>
          </p:nvSpPr>
          <p:spPr>
            <a:xfrm>
              <a:off x="3593291" y="3391289"/>
              <a:ext cx="1986189"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Legal and Criminal Act</a:t>
              </a:r>
            </a:p>
          </p:txBody>
        </p:sp>
        <p:sp>
          <p:nvSpPr>
            <p:cNvPr id="26" name="Rounded Rectangle 25">
              <a:extLst>
                <a:ext uri="{FF2B5EF4-FFF2-40B4-BE49-F238E27FC236}">
                  <a16:creationId xmlns:a16="http://schemas.microsoft.com/office/drawing/2014/main" id="{995F7B7D-4501-003D-BBAA-F65479B50351}"/>
                </a:ext>
              </a:extLst>
            </p:cNvPr>
            <p:cNvSpPr/>
            <p:nvPr/>
          </p:nvSpPr>
          <p:spPr>
            <a:xfrm>
              <a:off x="5935731" y="3391289"/>
              <a:ext cx="1312257"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Maintenance</a:t>
              </a:r>
            </a:p>
          </p:txBody>
        </p:sp>
        <p:sp>
          <p:nvSpPr>
            <p:cNvPr id="27" name="Rounded Rectangle 26">
              <a:extLst>
                <a:ext uri="{FF2B5EF4-FFF2-40B4-BE49-F238E27FC236}">
                  <a16:creationId xmlns:a16="http://schemas.microsoft.com/office/drawing/2014/main" id="{86828DB1-4D9C-40C3-9B76-35F5A8ADDCE9}"/>
                </a:ext>
              </a:extLst>
            </p:cNvPr>
            <p:cNvSpPr/>
            <p:nvPr/>
          </p:nvSpPr>
          <p:spPr>
            <a:xfrm>
              <a:off x="152399" y="3886978"/>
              <a:ext cx="1194451" cy="301752"/>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Military C2</a:t>
              </a:r>
            </a:p>
          </p:txBody>
        </p:sp>
        <p:sp>
          <p:nvSpPr>
            <p:cNvPr id="28" name="Rounded Rectangle 27">
              <a:extLst>
                <a:ext uri="{FF2B5EF4-FFF2-40B4-BE49-F238E27FC236}">
                  <a16:creationId xmlns:a16="http://schemas.microsoft.com/office/drawing/2014/main" id="{15E6005C-CF9A-2ADD-10A4-5AC157E59681}"/>
                </a:ext>
              </a:extLst>
            </p:cNvPr>
            <p:cNvSpPr/>
            <p:nvPr/>
          </p:nvSpPr>
          <p:spPr>
            <a:xfrm>
              <a:off x="1561164" y="3886978"/>
              <a:ext cx="2041221" cy="301752"/>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Military Intelligence</a:t>
              </a:r>
            </a:p>
          </p:txBody>
        </p:sp>
        <p:sp>
          <p:nvSpPr>
            <p:cNvPr id="29" name="Rounded Rectangle 28">
              <a:extLst>
                <a:ext uri="{FF2B5EF4-FFF2-40B4-BE49-F238E27FC236}">
                  <a16:creationId xmlns:a16="http://schemas.microsoft.com/office/drawing/2014/main" id="{7F7C64C1-0F1D-0604-6250-F00F69188E0C}"/>
                </a:ext>
              </a:extLst>
            </p:cNvPr>
            <p:cNvSpPr/>
            <p:nvPr/>
          </p:nvSpPr>
          <p:spPr>
            <a:xfrm>
              <a:off x="3816699" y="3886978"/>
              <a:ext cx="1723530" cy="301752"/>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Military Operation</a:t>
              </a:r>
            </a:p>
          </p:txBody>
        </p:sp>
        <p:sp>
          <p:nvSpPr>
            <p:cNvPr id="30" name="Rounded Rectangle 29">
              <a:extLst>
                <a:ext uri="{FF2B5EF4-FFF2-40B4-BE49-F238E27FC236}">
                  <a16:creationId xmlns:a16="http://schemas.microsoft.com/office/drawing/2014/main" id="{A380027A-FEF2-DEEB-D033-57B22E7BC905}"/>
                </a:ext>
              </a:extLst>
            </p:cNvPr>
            <p:cNvSpPr/>
            <p:nvPr/>
          </p:nvSpPr>
          <p:spPr>
            <a:xfrm>
              <a:off x="5754543" y="3886978"/>
              <a:ext cx="1557956" cy="301752"/>
            </a:xfrm>
            <a:prstGeom prst="roundRect">
              <a:avLst/>
            </a:prstGeom>
            <a:ln/>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Military Planning</a:t>
              </a:r>
            </a:p>
          </p:txBody>
        </p:sp>
        <p:sp>
          <p:nvSpPr>
            <p:cNvPr id="31" name="Rounded Rectangle 30">
              <a:extLst>
                <a:ext uri="{FF2B5EF4-FFF2-40B4-BE49-F238E27FC236}">
                  <a16:creationId xmlns:a16="http://schemas.microsoft.com/office/drawing/2014/main" id="{C421297D-E328-00EC-B826-F7ED34DB8D1D}"/>
                </a:ext>
              </a:extLst>
            </p:cNvPr>
            <p:cNvSpPr/>
            <p:nvPr/>
          </p:nvSpPr>
          <p:spPr>
            <a:xfrm>
              <a:off x="7467600" y="3886978"/>
              <a:ext cx="1464788"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Military Reports</a:t>
              </a:r>
            </a:p>
          </p:txBody>
        </p:sp>
        <p:sp>
          <p:nvSpPr>
            <p:cNvPr id="32" name="Rounded Rectangle 31">
              <a:extLst>
                <a:ext uri="{FF2B5EF4-FFF2-40B4-BE49-F238E27FC236}">
                  <a16:creationId xmlns:a16="http://schemas.microsoft.com/office/drawing/2014/main" id="{443CBBAC-EC64-D1C4-7E44-DEBC4FC80F49}"/>
                </a:ext>
              </a:extLst>
            </p:cNvPr>
            <p:cNvSpPr/>
            <p:nvPr/>
          </p:nvSpPr>
          <p:spPr>
            <a:xfrm>
              <a:off x="145719" y="4455161"/>
              <a:ext cx="1201131"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Outer Space</a:t>
              </a:r>
            </a:p>
          </p:txBody>
        </p:sp>
        <p:sp>
          <p:nvSpPr>
            <p:cNvPr id="33" name="Rounded Rectangle 32">
              <a:extLst>
                <a:ext uri="{FF2B5EF4-FFF2-40B4-BE49-F238E27FC236}">
                  <a16:creationId xmlns:a16="http://schemas.microsoft.com/office/drawing/2014/main" id="{4887479D-0050-0C26-1017-9EEF88DBF5DF}"/>
                </a:ext>
              </a:extLst>
            </p:cNvPr>
            <p:cNvSpPr/>
            <p:nvPr/>
          </p:nvSpPr>
          <p:spPr>
            <a:xfrm>
              <a:off x="1552411" y="4455161"/>
              <a:ext cx="1849118"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Physiographic Feature</a:t>
              </a:r>
            </a:p>
          </p:txBody>
        </p:sp>
        <p:sp>
          <p:nvSpPr>
            <p:cNvPr id="34" name="Rounded Rectangle 33">
              <a:extLst>
                <a:ext uri="{FF2B5EF4-FFF2-40B4-BE49-F238E27FC236}">
                  <a16:creationId xmlns:a16="http://schemas.microsoft.com/office/drawing/2014/main" id="{60105079-AADD-877E-030A-85C334BC214E}"/>
                </a:ext>
              </a:extLst>
            </p:cNvPr>
            <p:cNvSpPr/>
            <p:nvPr/>
          </p:nvSpPr>
          <p:spPr>
            <a:xfrm>
              <a:off x="5406152" y="4455161"/>
              <a:ext cx="852768"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Sensor</a:t>
              </a:r>
            </a:p>
          </p:txBody>
        </p:sp>
        <p:sp>
          <p:nvSpPr>
            <p:cNvPr id="35" name="Rounded Rectangle 34">
              <a:extLst>
                <a:ext uri="{FF2B5EF4-FFF2-40B4-BE49-F238E27FC236}">
                  <a16:creationId xmlns:a16="http://schemas.microsoft.com/office/drawing/2014/main" id="{F9A10F1C-6F4E-B991-9E96-7F7D3EC29AE6}"/>
                </a:ext>
              </a:extLst>
            </p:cNvPr>
            <p:cNvSpPr/>
            <p:nvPr/>
          </p:nvSpPr>
          <p:spPr>
            <a:xfrm>
              <a:off x="151953" y="5053931"/>
              <a:ext cx="1663280"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Spacecraft Mission</a:t>
              </a:r>
            </a:p>
          </p:txBody>
        </p:sp>
        <p:sp>
          <p:nvSpPr>
            <p:cNvPr id="36" name="Rounded Rectangle 35">
              <a:extLst>
                <a:ext uri="{FF2B5EF4-FFF2-40B4-BE49-F238E27FC236}">
                  <a16:creationId xmlns:a16="http://schemas.microsoft.com/office/drawing/2014/main" id="{C0CE6CCF-89C1-B515-F0C0-B221067107D4}"/>
                </a:ext>
              </a:extLst>
            </p:cNvPr>
            <p:cNvSpPr/>
            <p:nvPr/>
          </p:nvSpPr>
          <p:spPr>
            <a:xfrm>
              <a:off x="6464481" y="4455161"/>
              <a:ext cx="1184446"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Spacecraft</a:t>
              </a:r>
            </a:p>
          </p:txBody>
        </p:sp>
        <p:sp>
          <p:nvSpPr>
            <p:cNvPr id="37" name="Rounded Rectangle 36">
              <a:extLst>
                <a:ext uri="{FF2B5EF4-FFF2-40B4-BE49-F238E27FC236}">
                  <a16:creationId xmlns:a16="http://schemas.microsoft.com/office/drawing/2014/main" id="{FF326147-AAF1-8D0F-DE63-FCFA4325CB9F}"/>
                </a:ext>
              </a:extLst>
            </p:cNvPr>
            <p:cNvSpPr/>
            <p:nvPr/>
          </p:nvSpPr>
          <p:spPr>
            <a:xfrm>
              <a:off x="7795275" y="4455161"/>
              <a:ext cx="1137113"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Space Event</a:t>
              </a:r>
            </a:p>
          </p:txBody>
        </p:sp>
        <p:sp>
          <p:nvSpPr>
            <p:cNvPr id="38" name="Rounded Rectangle 37">
              <a:extLst>
                <a:ext uri="{FF2B5EF4-FFF2-40B4-BE49-F238E27FC236}">
                  <a16:creationId xmlns:a16="http://schemas.microsoft.com/office/drawing/2014/main" id="{A7B6B6FB-A729-7398-2A73-4433D71895CA}"/>
                </a:ext>
              </a:extLst>
            </p:cNvPr>
            <p:cNvSpPr/>
            <p:nvPr/>
          </p:nvSpPr>
          <p:spPr>
            <a:xfrm>
              <a:off x="2013600" y="5053931"/>
              <a:ext cx="1241523"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Space Object</a:t>
              </a:r>
            </a:p>
          </p:txBody>
        </p:sp>
        <p:sp>
          <p:nvSpPr>
            <p:cNvPr id="39" name="Rounded Rectangle 38">
              <a:extLst>
                <a:ext uri="{FF2B5EF4-FFF2-40B4-BE49-F238E27FC236}">
                  <a16:creationId xmlns:a16="http://schemas.microsoft.com/office/drawing/2014/main" id="{B0356074-AFD5-6712-D53A-09B1CA7561B2}"/>
                </a:ext>
              </a:extLst>
            </p:cNvPr>
            <p:cNvSpPr/>
            <p:nvPr/>
          </p:nvSpPr>
          <p:spPr>
            <a:xfrm>
              <a:off x="6102401" y="5053931"/>
              <a:ext cx="1634798"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Undersea Warfare</a:t>
              </a:r>
            </a:p>
          </p:txBody>
        </p:sp>
        <p:sp>
          <p:nvSpPr>
            <p:cNvPr id="40" name="Rounded Rectangle 39">
              <a:extLst>
                <a:ext uri="{FF2B5EF4-FFF2-40B4-BE49-F238E27FC236}">
                  <a16:creationId xmlns:a16="http://schemas.microsoft.com/office/drawing/2014/main" id="{60FD0CAE-740B-FB36-1A8A-BA5F760711B6}"/>
                </a:ext>
              </a:extLst>
            </p:cNvPr>
            <p:cNvSpPr/>
            <p:nvPr/>
          </p:nvSpPr>
          <p:spPr>
            <a:xfrm>
              <a:off x="7876356" y="5053931"/>
              <a:ext cx="1056032" cy="301752"/>
            </a:xfrm>
            <a:prstGeom prst="roundRect">
              <a:avLst/>
            </a:prstGeom>
            <a:ln w="19050"/>
          </p:spPr>
          <p:style>
            <a:lnRef idx="2">
              <a:schemeClr val="accent3"/>
            </a:lnRef>
            <a:fillRef idx="1">
              <a:schemeClr val="lt1"/>
            </a:fillRef>
            <a:effectRef idx="0">
              <a:schemeClr val="accent3"/>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Watercraft</a:t>
              </a:r>
            </a:p>
          </p:txBody>
        </p:sp>
        <p:sp>
          <p:nvSpPr>
            <p:cNvPr id="41" name="Rounded Rectangle 40">
              <a:extLst>
                <a:ext uri="{FF2B5EF4-FFF2-40B4-BE49-F238E27FC236}">
                  <a16:creationId xmlns:a16="http://schemas.microsoft.com/office/drawing/2014/main" id="{FBC192AB-D7DC-1CCE-0913-42760FE1BADF}"/>
                </a:ext>
              </a:extLst>
            </p:cNvPr>
            <p:cNvSpPr/>
            <p:nvPr/>
          </p:nvSpPr>
          <p:spPr>
            <a:xfrm>
              <a:off x="152400" y="3391289"/>
              <a:ext cx="838200"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Design</a:t>
              </a:r>
            </a:p>
          </p:txBody>
        </p:sp>
        <p:sp>
          <p:nvSpPr>
            <p:cNvPr id="42" name="Rounded Rectangle 41">
              <a:extLst>
                <a:ext uri="{FF2B5EF4-FFF2-40B4-BE49-F238E27FC236}">
                  <a16:creationId xmlns:a16="http://schemas.microsoft.com/office/drawing/2014/main" id="{88BC35B8-182C-B4D3-4032-42C4F98DF659}"/>
                </a:ext>
              </a:extLst>
            </p:cNvPr>
            <p:cNvSpPr/>
            <p:nvPr/>
          </p:nvSpPr>
          <p:spPr>
            <a:xfrm>
              <a:off x="7545026" y="3391289"/>
              <a:ext cx="1387362"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Manufacturing</a:t>
              </a:r>
            </a:p>
          </p:txBody>
        </p:sp>
        <p:sp>
          <p:nvSpPr>
            <p:cNvPr id="43" name="Rounded Rectangle 42">
              <a:extLst>
                <a:ext uri="{FF2B5EF4-FFF2-40B4-BE49-F238E27FC236}">
                  <a16:creationId xmlns:a16="http://schemas.microsoft.com/office/drawing/2014/main" id="{CDE02B93-A5E6-825F-096D-C71F78492BDC}"/>
                </a:ext>
              </a:extLst>
            </p:cNvPr>
            <p:cNvSpPr/>
            <p:nvPr/>
          </p:nvSpPr>
          <p:spPr>
            <a:xfrm>
              <a:off x="3607090" y="4455161"/>
              <a:ext cx="1593501"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Product Lifecycle</a:t>
              </a:r>
            </a:p>
          </p:txBody>
        </p:sp>
        <p:sp>
          <p:nvSpPr>
            <p:cNvPr id="44" name="Rounded Rectangle 43">
              <a:extLst>
                <a:ext uri="{FF2B5EF4-FFF2-40B4-BE49-F238E27FC236}">
                  <a16:creationId xmlns:a16="http://schemas.microsoft.com/office/drawing/2014/main" id="{737D3250-AEA4-620E-5335-FEC360C6D6EE}"/>
                </a:ext>
              </a:extLst>
            </p:cNvPr>
            <p:cNvSpPr/>
            <p:nvPr/>
          </p:nvSpPr>
          <p:spPr>
            <a:xfrm>
              <a:off x="3453490" y="5053931"/>
              <a:ext cx="1551747"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Testing Process</a:t>
              </a:r>
            </a:p>
          </p:txBody>
        </p:sp>
        <p:sp>
          <p:nvSpPr>
            <p:cNvPr id="45" name="Rounded Rectangle 44">
              <a:extLst>
                <a:ext uri="{FF2B5EF4-FFF2-40B4-BE49-F238E27FC236}">
                  <a16:creationId xmlns:a16="http://schemas.microsoft.com/office/drawing/2014/main" id="{B2928B04-856A-E2DA-E9D7-05D607829987}"/>
                </a:ext>
              </a:extLst>
            </p:cNvPr>
            <p:cNvSpPr/>
            <p:nvPr/>
          </p:nvSpPr>
          <p:spPr>
            <a:xfrm>
              <a:off x="5203604" y="5053931"/>
              <a:ext cx="700430" cy="301752"/>
            </a:xfrm>
            <a:prstGeom prst="round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sym typeface="Arial"/>
                </a:rPr>
                <a:t>Tool</a:t>
              </a:r>
            </a:p>
          </p:txBody>
        </p:sp>
        <p:sp>
          <p:nvSpPr>
            <p:cNvPr id="24" name="Rectangle 23">
              <a:extLst>
                <a:ext uri="{FF2B5EF4-FFF2-40B4-BE49-F238E27FC236}">
                  <a16:creationId xmlns:a16="http://schemas.microsoft.com/office/drawing/2014/main" id="{E3B4A8DC-86B6-8CFF-A8B9-B251EF3549AF}"/>
                </a:ext>
              </a:extLst>
            </p:cNvPr>
            <p:cNvSpPr/>
            <p:nvPr/>
          </p:nvSpPr>
          <p:spPr>
            <a:xfrm>
              <a:off x="76200" y="2468610"/>
              <a:ext cx="8954150" cy="3093990"/>
            </a:xfrm>
            <a:prstGeom prst="rect">
              <a:avLst/>
            </a:prstGeom>
            <a:noFill/>
            <a:ln w="1905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sym typeface="Arial"/>
              </a:endParaRPr>
            </a:p>
          </p:txBody>
        </p:sp>
        <p:sp>
          <p:nvSpPr>
            <p:cNvPr id="46" name="TextBox 45">
              <a:extLst>
                <a:ext uri="{FF2B5EF4-FFF2-40B4-BE49-F238E27FC236}">
                  <a16:creationId xmlns:a16="http://schemas.microsoft.com/office/drawing/2014/main" id="{8133A4EA-9DBD-D7F3-AB3B-31D83E962953}"/>
                </a:ext>
              </a:extLst>
            </p:cNvPr>
            <p:cNvSpPr txBox="1"/>
            <p:nvPr/>
          </p:nvSpPr>
          <p:spPr>
            <a:xfrm>
              <a:off x="3687423" y="2468610"/>
              <a:ext cx="1982081" cy="369332"/>
            </a:xfrm>
            <a:prstGeom prst="rect">
              <a:avLst/>
            </a:prstGeom>
            <a:noFill/>
          </p:spPr>
          <p:txBody>
            <a:bodyPr wrap="none" rtlCol="0">
              <a:spAutoFit/>
            </a:bodyPr>
            <a:lstStyle/>
            <a:p>
              <a:pPr marL="0" marR="0" lvl="0" indent="0" algn="l"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Arial"/>
                  <a:sym typeface="Arial"/>
                </a:rPr>
                <a:t>Domain Ontologies</a:t>
              </a:r>
            </a:p>
          </p:txBody>
        </p:sp>
      </p:grpSp>
      <p:sp>
        <p:nvSpPr>
          <p:cNvPr id="48" name="Rectangle 47">
            <a:extLst>
              <a:ext uri="{FF2B5EF4-FFF2-40B4-BE49-F238E27FC236}">
                <a16:creationId xmlns:a16="http://schemas.microsoft.com/office/drawing/2014/main" id="{90B1C82C-F065-8E48-184E-FFFEFE909E11}"/>
              </a:ext>
            </a:extLst>
          </p:cNvPr>
          <p:cNvSpPr/>
          <p:nvPr/>
        </p:nvSpPr>
        <p:spPr>
          <a:xfrm>
            <a:off x="1600200" y="1676520"/>
            <a:ext cx="8954150" cy="1371480"/>
          </a:xfrm>
          <a:prstGeom prst="rect">
            <a:avLst/>
          </a:prstGeom>
          <a:noFill/>
          <a:ln w="1905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sym typeface="Arial"/>
            </a:endParaRPr>
          </a:p>
        </p:txBody>
      </p:sp>
      <p:sp>
        <p:nvSpPr>
          <p:cNvPr id="49" name="TextBox 48">
            <a:extLst>
              <a:ext uri="{FF2B5EF4-FFF2-40B4-BE49-F238E27FC236}">
                <a16:creationId xmlns:a16="http://schemas.microsoft.com/office/drawing/2014/main" id="{8553F4CE-4149-8F27-3011-8F7DB3974936}"/>
              </a:ext>
            </a:extLst>
          </p:cNvPr>
          <p:cNvSpPr txBox="1"/>
          <p:nvPr/>
        </p:nvSpPr>
        <p:spPr>
          <a:xfrm>
            <a:off x="5267526" y="1676547"/>
            <a:ext cx="1685718" cy="369332"/>
          </a:xfrm>
          <a:prstGeom prst="rect">
            <a:avLst/>
          </a:prstGeom>
          <a:noFill/>
        </p:spPr>
        <p:txBody>
          <a:bodyPr wrap="none" rtlCol="0">
            <a:spAutoFit/>
          </a:bodyPr>
          <a:lstStyle/>
          <a:p>
            <a:pPr marL="0" marR="0" lvl="0" indent="0" algn="l"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Arial"/>
                <a:sym typeface="Arial"/>
              </a:rPr>
              <a:t>Core Ontologies</a:t>
            </a:r>
          </a:p>
        </p:txBody>
      </p:sp>
      <p:grpSp>
        <p:nvGrpSpPr>
          <p:cNvPr id="55" name="Group 54">
            <a:extLst>
              <a:ext uri="{FF2B5EF4-FFF2-40B4-BE49-F238E27FC236}">
                <a16:creationId xmlns:a16="http://schemas.microsoft.com/office/drawing/2014/main" id="{7B4CFFE6-9556-A358-FBAA-B9FD440EBCC1}"/>
              </a:ext>
            </a:extLst>
          </p:cNvPr>
          <p:cNvGrpSpPr/>
          <p:nvPr/>
        </p:nvGrpSpPr>
        <p:grpSpPr>
          <a:xfrm>
            <a:off x="2971801" y="6350708"/>
            <a:ext cx="6693463" cy="370774"/>
            <a:chOff x="184470" y="6350701"/>
            <a:chExt cx="6693463" cy="370773"/>
          </a:xfrm>
        </p:grpSpPr>
        <p:sp>
          <p:nvSpPr>
            <p:cNvPr id="50" name="Rounded Rectangle 49">
              <a:extLst>
                <a:ext uri="{FF2B5EF4-FFF2-40B4-BE49-F238E27FC236}">
                  <a16:creationId xmlns:a16="http://schemas.microsoft.com/office/drawing/2014/main" id="{D3BE7FC7-8D13-3976-CB52-051644035258}"/>
                </a:ext>
              </a:extLst>
            </p:cNvPr>
            <p:cNvSpPr/>
            <p:nvPr/>
          </p:nvSpPr>
          <p:spPr>
            <a:xfrm>
              <a:off x="762000" y="6384491"/>
              <a:ext cx="362329" cy="301752"/>
            </a:xfrm>
            <a:prstGeom prst="roundRect">
              <a:avLst/>
            </a:prstGeom>
            <a:noFill/>
          </p:spPr>
          <p:style>
            <a:lnRef idx="2">
              <a:schemeClr val="accent5"/>
            </a:lnRef>
            <a:fillRef idx="1">
              <a:schemeClr val="lt1"/>
            </a:fillRef>
            <a:effectRef idx="0">
              <a:schemeClr val="accent5"/>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prstClr val="black"/>
                </a:solidFill>
                <a:effectLst/>
                <a:uLnTx/>
                <a:uFillTx/>
                <a:latin typeface="Calibri"/>
                <a:ea typeface="+mn-ea"/>
                <a:cs typeface="+mn-cs"/>
                <a:sym typeface="Arial"/>
              </a:endParaRPr>
            </a:p>
          </p:txBody>
        </p:sp>
        <p:sp>
          <p:nvSpPr>
            <p:cNvPr id="51" name="Rounded Rectangle 50">
              <a:extLst>
                <a:ext uri="{FF2B5EF4-FFF2-40B4-BE49-F238E27FC236}">
                  <a16:creationId xmlns:a16="http://schemas.microsoft.com/office/drawing/2014/main" id="{CBB9025E-AE23-C37E-ABAF-803A37C44BB0}"/>
                </a:ext>
              </a:extLst>
            </p:cNvPr>
            <p:cNvSpPr/>
            <p:nvPr/>
          </p:nvSpPr>
          <p:spPr>
            <a:xfrm>
              <a:off x="3857209" y="6384491"/>
              <a:ext cx="342555" cy="30175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396"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sym typeface="Arial"/>
              </a:endParaRPr>
            </a:p>
          </p:txBody>
        </p:sp>
        <p:sp>
          <p:nvSpPr>
            <p:cNvPr id="52" name="TextBox 51">
              <a:extLst>
                <a:ext uri="{FF2B5EF4-FFF2-40B4-BE49-F238E27FC236}">
                  <a16:creationId xmlns:a16="http://schemas.microsoft.com/office/drawing/2014/main" id="{0E3948D9-5FC5-3D2D-1CB3-D9563444DCF8}"/>
                </a:ext>
              </a:extLst>
            </p:cNvPr>
            <p:cNvSpPr txBox="1"/>
            <p:nvPr/>
          </p:nvSpPr>
          <p:spPr>
            <a:xfrm>
              <a:off x="184470" y="6350701"/>
              <a:ext cx="581378" cy="369331"/>
            </a:xfrm>
            <a:prstGeom prst="rect">
              <a:avLst/>
            </a:prstGeom>
            <a:noFill/>
          </p:spPr>
          <p:txBody>
            <a:bodyPr wrap="none" rtlCol="0">
              <a:spAutoFit/>
            </a:bodyPr>
            <a:lstStyle/>
            <a:p>
              <a:pPr marL="0" marR="0" lvl="0" indent="0" algn="l"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Arial"/>
                  <a:sym typeface="Arial"/>
                </a:rPr>
                <a:t>Key:</a:t>
              </a:r>
            </a:p>
          </p:txBody>
        </p:sp>
        <p:sp>
          <p:nvSpPr>
            <p:cNvPr id="53" name="TextBox 52">
              <a:extLst>
                <a:ext uri="{FF2B5EF4-FFF2-40B4-BE49-F238E27FC236}">
                  <a16:creationId xmlns:a16="http://schemas.microsoft.com/office/drawing/2014/main" id="{4E1AA555-CC86-2E39-7C98-E1B04C84B6EE}"/>
                </a:ext>
              </a:extLst>
            </p:cNvPr>
            <p:cNvSpPr txBox="1"/>
            <p:nvPr/>
          </p:nvSpPr>
          <p:spPr>
            <a:xfrm>
              <a:off x="1146423" y="6350701"/>
              <a:ext cx="2401555" cy="369331"/>
            </a:xfrm>
            <a:prstGeom prst="rect">
              <a:avLst/>
            </a:prstGeom>
            <a:noFill/>
          </p:spPr>
          <p:txBody>
            <a:bodyPr wrap="none" rtlCol="0">
              <a:spAutoFit/>
            </a:bodyPr>
            <a:lstStyle/>
            <a:p>
              <a:pPr marL="0" marR="0" lvl="0" indent="0" algn="l"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Arial"/>
                  <a:sym typeface="Arial"/>
                </a:rPr>
                <a:t>Joint Doctrine Ontology</a:t>
              </a:r>
            </a:p>
          </p:txBody>
        </p:sp>
        <p:sp>
          <p:nvSpPr>
            <p:cNvPr id="54" name="TextBox 53">
              <a:extLst>
                <a:ext uri="{FF2B5EF4-FFF2-40B4-BE49-F238E27FC236}">
                  <a16:creationId xmlns:a16="http://schemas.microsoft.com/office/drawing/2014/main" id="{647D48B7-A41C-75C8-4A38-7C9A6B58982C}"/>
                </a:ext>
              </a:extLst>
            </p:cNvPr>
            <p:cNvSpPr txBox="1"/>
            <p:nvPr/>
          </p:nvSpPr>
          <p:spPr>
            <a:xfrm>
              <a:off x="4199764" y="6352143"/>
              <a:ext cx="2678169" cy="369331"/>
            </a:xfrm>
            <a:prstGeom prst="rect">
              <a:avLst/>
            </a:prstGeom>
            <a:noFill/>
          </p:spPr>
          <p:txBody>
            <a:bodyPr wrap="none" rtlCol="0">
              <a:spAutoFit/>
            </a:bodyPr>
            <a:lstStyle/>
            <a:p>
              <a:pPr marL="0" marR="0" lvl="0" indent="0" algn="l" defTabSz="914396"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black"/>
                  </a:solidFill>
                  <a:effectLst/>
                  <a:uLnTx/>
                  <a:uFillTx/>
                  <a:latin typeface="Calibri"/>
                  <a:ea typeface="+mn-ea"/>
                  <a:cs typeface="Arial"/>
                  <a:sym typeface="Arial"/>
                </a:rPr>
                <a:t>Product Lifecycle Ontology</a:t>
              </a:r>
            </a:p>
          </p:txBody>
        </p:sp>
      </p:grpSp>
      <p:sp>
        <p:nvSpPr>
          <p:cNvPr id="56" name="Footer Placeholder 4">
            <a:extLst>
              <a:ext uri="{FF2B5EF4-FFF2-40B4-BE49-F238E27FC236}">
                <a16:creationId xmlns:a16="http://schemas.microsoft.com/office/drawing/2014/main" id="{416C8B4E-EFCF-3387-7EB6-A5B07BD80BBA}"/>
              </a:ext>
            </a:extLst>
          </p:cNvPr>
          <p:cNvSpPr>
            <a:spLocks noGrp="1"/>
          </p:cNvSpPr>
          <p:nvPr>
            <p:ph type="ftr" sz="quarter" idx="11"/>
          </p:nvPr>
        </p:nvSpPr>
        <p:spPr>
          <a:xfrm>
            <a:off x="1662170" y="6408846"/>
            <a:ext cx="980999" cy="365125"/>
          </a:xfrm>
        </p:spPr>
        <p:txBody>
          <a:bodyPr/>
          <a:lstStyle/>
          <a:p>
            <a:pPr marL="0" marR="0" lvl="0" indent="0" algn="l" defTabSz="914396" rtl="0" eaLnBrk="1" fontAlgn="auto" latinLnBrk="0" hangingPunct="1">
              <a:lnSpc>
                <a:spcPct val="100000"/>
              </a:lnSpc>
              <a:spcBef>
                <a:spcPts val="0"/>
              </a:spcBef>
              <a:spcAft>
                <a:spcPts val="0"/>
              </a:spcAft>
              <a:buClr>
                <a:srgbClr val="000000"/>
              </a:buClr>
              <a:buSzPts val="1400"/>
              <a:buFont typeface="Arial"/>
              <a:buNone/>
              <a:tabLst/>
              <a:defRPr/>
            </a:pPr>
            <a:r>
              <a:rPr kumimoji="0" lang="en-US" sz="1200" b="0" i="0" u="none" strike="noStrike" kern="0" cap="none" spc="0" normalizeH="0" baseline="0" noProof="0" dirty="0">
                <a:ln>
                  <a:noFill/>
                </a:ln>
                <a:solidFill>
                  <a:prstClr val="black">
                    <a:tint val="75000"/>
                  </a:prstClr>
                </a:solidFill>
                <a:effectLst/>
                <a:uLnTx/>
                <a:uFillTx/>
                <a:latin typeface="Calibri"/>
                <a:sym typeface="Garamond"/>
              </a:rPr>
              <a:t>Content</a:t>
            </a:r>
          </a:p>
        </p:txBody>
      </p:sp>
      <p:sp>
        <p:nvSpPr>
          <p:cNvPr id="4" name="Oval 3">
            <a:extLst>
              <a:ext uri="{FF2B5EF4-FFF2-40B4-BE49-F238E27FC236}">
                <a16:creationId xmlns:a16="http://schemas.microsoft.com/office/drawing/2014/main" id="{36CF8468-B6AF-5030-F7B0-A287D266A274}"/>
              </a:ext>
            </a:extLst>
          </p:cNvPr>
          <p:cNvSpPr/>
          <p:nvPr/>
        </p:nvSpPr>
        <p:spPr>
          <a:xfrm>
            <a:off x="1486105" y="1885538"/>
            <a:ext cx="1159172" cy="762119"/>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Tree>
    <p:extLst>
      <p:ext uri="{BB962C8B-B14F-4D97-AF65-F5344CB8AC3E}">
        <p14:creationId xmlns:p14="http://schemas.microsoft.com/office/powerpoint/2010/main" val="19012778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00DDB2-A6F4-FECA-FB84-7CB623A318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F5E438-6D14-1D9D-CFA2-5AF2F86A3885}"/>
              </a:ext>
            </a:extLst>
          </p:cNvPr>
          <p:cNvSpPr>
            <a:spLocks noGrp="1"/>
          </p:cNvSpPr>
          <p:nvPr>
            <p:ph type="title"/>
          </p:nvPr>
        </p:nvSpPr>
        <p:spPr/>
        <p:txBody>
          <a:bodyPr/>
          <a:lstStyle/>
          <a:p>
            <a:r>
              <a:rPr lang="en-US"/>
              <a:t>Hub &amp; Spoke Strategy</a:t>
            </a:r>
          </a:p>
        </p:txBody>
      </p:sp>
      <p:pic>
        <p:nvPicPr>
          <p:cNvPr id="4" name="Picture 3" descr="Shape, radar chart, polygon&#10;&#10;Description automatically generated">
            <a:extLst>
              <a:ext uri="{FF2B5EF4-FFF2-40B4-BE49-F238E27FC236}">
                <a16:creationId xmlns:a16="http://schemas.microsoft.com/office/drawing/2014/main" id="{CD4AC671-9736-F1CF-E467-AF62E0051D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03305" y="1457738"/>
            <a:ext cx="7288695" cy="5400262"/>
          </a:xfrm>
          <a:prstGeom prst="rect">
            <a:avLst/>
          </a:prstGeom>
        </p:spPr>
      </p:pic>
      <p:pic>
        <p:nvPicPr>
          <p:cNvPr id="6" name="Picture 5" descr="Graphical user interface, text, application&#10;&#10;Description automatically generated">
            <a:extLst>
              <a:ext uri="{FF2B5EF4-FFF2-40B4-BE49-F238E27FC236}">
                <a16:creationId xmlns:a16="http://schemas.microsoft.com/office/drawing/2014/main" id="{6679D538-ED5C-25AC-0969-EB9D7F57ACF3}"/>
              </a:ext>
            </a:extLst>
          </p:cNvPr>
          <p:cNvPicPr>
            <a:picLocks noChangeAspect="1"/>
          </p:cNvPicPr>
          <p:nvPr/>
        </p:nvPicPr>
        <p:blipFill rotWithShape="1">
          <a:blip r:embed="rId3">
            <a:extLst>
              <a:ext uri="{28A0092B-C50C-407E-A947-70E740481C1C}">
                <a14:useLocalDpi xmlns:a14="http://schemas.microsoft.com/office/drawing/2010/main" val="0"/>
              </a:ext>
            </a:extLst>
          </a:blip>
          <a:srcRect l="858" t="12513" r="64182" b="5515"/>
          <a:stretch/>
        </p:blipFill>
        <p:spPr>
          <a:xfrm>
            <a:off x="232931" y="2099516"/>
            <a:ext cx="4312566" cy="3295071"/>
          </a:xfrm>
          <a:prstGeom prst="rect">
            <a:avLst/>
          </a:prstGeom>
          <a:ln w="19050">
            <a:solidFill>
              <a:srgbClr val="FFC000"/>
            </a:solidFill>
          </a:ln>
        </p:spPr>
      </p:pic>
      <p:cxnSp>
        <p:nvCxnSpPr>
          <p:cNvPr id="5" name="Straight Connector 4">
            <a:extLst>
              <a:ext uri="{FF2B5EF4-FFF2-40B4-BE49-F238E27FC236}">
                <a16:creationId xmlns:a16="http://schemas.microsoft.com/office/drawing/2014/main" id="{3EF313DA-7A73-1CC4-4802-2DABE27B31BA}"/>
              </a:ext>
            </a:extLst>
          </p:cNvPr>
          <p:cNvCxnSpPr>
            <a:cxnSpLocks/>
          </p:cNvCxnSpPr>
          <p:nvPr/>
        </p:nvCxnSpPr>
        <p:spPr>
          <a:xfrm>
            <a:off x="4532243" y="2107096"/>
            <a:ext cx="4046500" cy="1884333"/>
          </a:xfrm>
          <a:prstGeom prst="line">
            <a:avLst/>
          </a:prstGeom>
          <a:ln w="28575">
            <a:solidFill>
              <a:srgbClr val="FFC000"/>
            </a:solidFill>
            <a:prstDash val="sys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0E753271-1B6E-31E0-7120-0CF6474B91BF}"/>
              </a:ext>
            </a:extLst>
          </p:cNvPr>
          <p:cNvCxnSpPr>
            <a:cxnSpLocks/>
          </p:cNvCxnSpPr>
          <p:nvPr/>
        </p:nvCxnSpPr>
        <p:spPr>
          <a:xfrm flipV="1">
            <a:off x="4532243" y="4324308"/>
            <a:ext cx="4015409" cy="1070279"/>
          </a:xfrm>
          <a:prstGeom prst="line">
            <a:avLst/>
          </a:prstGeom>
          <a:ln w="28575">
            <a:solidFill>
              <a:srgbClr val="FFC000"/>
            </a:solidFill>
            <a:prstDash val="sysDash"/>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9AA4BEE-603B-0364-D0C3-CA0FCB11CEF7}"/>
              </a:ext>
            </a:extLst>
          </p:cNvPr>
          <p:cNvSpPr txBox="1"/>
          <p:nvPr/>
        </p:nvSpPr>
        <p:spPr>
          <a:xfrm>
            <a:off x="8400363" y="4019369"/>
            <a:ext cx="50526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a:ln>
                  <a:noFill/>
                </a:ln>
                <a:solidFill>
                  <a:srgbClr val="FFFFFF"/>
                </a:solidFill>
                <a:effectLst/>
                <a:uLnTx/>
                <a:uFillTx/>
                <a:latin typeface="Garamond" panose="02020404030301010803" pitchFamily="18" charset="0"/>
                <a:ea typeface="+mn-ea"/>
                <a:cs typeface="Arial"/>
                <a:sym typeface="Arial"/>
              </a:rPr>
              <a:t>BFO</a:t>
            </a:r>
          </a:p>
        </p:txBody>
      </p:sp>
      <p:sp>
        <p:nvSpPr>
          <p:cNvPr id="3" name="Oval 2">
            <a:extLst>
              <a:ext uri="{FF2B5EF4-FFF2-40B4-BE49-F238E27FC236}">
                <a16:creationId xmlns:a16="http://schemas.microsoft.com/office/drawing/2014/main" id="{A09FF845-8AA6-999D-F5CB-050984AE46BC}"/>
              </a:ext>
            </a:extLst>
          </p:cNvPr>
          <p:cNvSpPr/>
          <p:nvPr/>
        </p:nvSpPr>
        <p:spPr>
          <a:xfrm>
            <a:off x="1390974" y="3429000"/>
            <a:ext cx="2222285" cy="318051"/>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Tree>
    <p:extLst>
      <p:ext uri="{BB962C8B-B14F-4D97-AF65-F5344CB8AC3E}">
        <p14:creationId xmlns:p14="http://schemas.microsoft.com/office/powerpoint/2010/main" val="34257639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72F03F-847B-1330-C382-3E73F27068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92199C-0D7E-2C3A-F7F2-4F32AC23212A}"/>
              </a:ext>
            </a:extLst>
          </p:cNvPr>
          <p:cNvSpPr>
            <a:spLocks noGrp="1"/>
          </p:cNvSpPr>
          <p:nvPr>
            <p:ph type="title"/>
          </p:nvPr>
        </p:nvSpPr>
        <p:spPr/>
        <p:txBody>
          <a:bodyPr/>
          <a:lstStyle/>
          <a:p>
            <a:r>
              <a:rPr lang="en-US"/>
              <a:t>Hub &amp; Spoke Strategy</a:t>
            </a:r>
          </a:p>
        </p:txBody>
      </p:sp>
      <p:pic>
        <p:nvPicPr>
          <p:cNvPr id="4" name="Picture 3" descr="Shape, radar chart, polygon&#10;&#10;Description automatically generated">
            <a:extLst>
              <a:ext uri="{FF2B5EF4-FFF2-40B4-BE49-F238E27FC236}">
                <a16:creationId xmlns:a16="http://schemas.microsoft.com/office/drawing/2014/main" id="{A61DEBE7-8E96-E981-99E6-3503158E47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03305" y="1457738"/>
            <a:ext cx="7288695" cy="5400262"/>
          </a:xfrm>
          <a:prstGeom prst="rect">
            <a:avLst/>
          </a:prstGeom>
        </p:spPr>
      </p:pic>
      <p:pic>
        <p:nvPicPr>
          <p:cNvPr id="6" name="Picture 5" descr="Graphical user interface, text, application&#10;&#10;Description automatically generated">
            <a:extLst>
              <a:ext uri="{FF2B5EF4-FFF2-40B4-BE49-F238E27FC236}">
                <a16:creationId xmlns:a16="http://schemas.microsoft.com/office/drawing/2014/main" id="{4D92F251-C1DC-ADC5-3057-08813FE44BA9}"/>
              </a:ext>
            </a:extLst>
          </p:cNvPr>
          <p:cNvPicPr>
            <a:picLocks noChangeAspect="1"/>
          </p:cNvPicPr>
          <p:nvPr/>
        </p:nvPicPr>
        <p:blipFill rotWithShape="1">
          <a:blip r:embed="rId3">
            <a:extLst>
              <a:ext uri="{28A0092B-C50C-407E-A947-70E740481C1C}">
                <a14:useLocalDpi xmlns:a14="http://schemas.microsoft.com/office/drawing/2010/main" val="0"/>
              </a:ext>
            </a:extLst>
          </a:blip>
          <a:srcRect l="858" t="12513" r="64182" b="5515"/>
          <a:stretch/>
        </p:blipFill>
        <p:spPr>
          <a:xfrm>
            <a:off x="232931" y="2099516"/>
            <a:ext cx="4312566" cy="3295071"/>
          </a:xfrm>
          <a:prstGeom prst="rect">
            <a:avLst/>
          </a:prstGeom>
          <a:ln w="19050">
            <a:solidFill>
              <a:srgbClr val="FFC000"/>
            </a:solidFill>
          </a:ln>
        </p:spPr>
      </p:pic>
      <p:cxnSp>
        <p:nvCxnSpPr>
          <p:cNvPr id="5" name="Straight Connector 4">
            <a:extLst>
              <a:ext uri="{FF2B5EF4-FFF2-40B4-BE49-F238E27FC236}">
                <a16:creationId xmlns:a16="http://schemas.microsoft.com/office/drawing/2014/main" id="{CD7E6ECC-1FC2-9284-C0D4-D36198B97417}"/>
              </a:ext>
            </a:extLst>
          </p:cNvPr>
          <p:cNvCxnSpPr/>
          <p:nvPr/>
        </p:nvCxnSpPr>
        <p:spPr>
          <a:xfrm>
            <a:off x="4532243" y="2107096"/>
            <a:ext cx="3034748" cy="636104"/>
          </a:xfrm>
          <a:prstGeom prst="line">
            <a:avLst/>
          </a:prstGeom>
          <a:ln w="28575">
            <a:solidFill>
              <a:srgbClr val="FFC000"/>
            </a:solidFill>
            <a:prstDash val="sys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FE90F0E5-0BAB-A99B-BDB4-69BFA0367F37}"/>
              </a:ext>
            </a:extLst>
          </p:cNvPr>
          <p:cNvCxnSpPr>
            <a:cxnSpLocks/>
          </p:cNvCxnSpPr>
          <p:nvPr/>
        </p:nvCxnSpPr>
        <p:spPr>
          <a:xfrm flipV="1">
            <a:off x="4532243" y="4876800"/>
            <a:ext cx="3034748" cy="517787"/>
          </a:xfrm>
          <a:prstGeom prst="line">
            <a:avLst/>
          </a:prstGeom>
          <a:ln w="28575">
            <a:solidFill>
              <a:srgbClr val="FFC000"/>
            </a:solidFill>
            <a:prstDash val="sysDash"/>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26E0587-FB23-73EF-6F08-0E65693F4365}"/>
              </a:ext>
            </a:extLst>
          </p:cNvPr>
          <p:cNvSpPr txBox="1"/>
          <p:nvPr/>
        </p:nvSpPr>
        <p:spPr>
          <a:xfrm>
            <a:off x="8400363" y="4019369"/>
            <a:ext cx="50526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200" b="1" i="0" u="none" strike="noStrike" kern="0" cap="none" spc="0" normalizeH="0" baseline="0" noProof="0">
                <a:ln>
                  <a:noFill/>
                </a:ln>
                <a:solidFill>
                  <a:srgbClr val="FFFFFF"/>
                </a:solidFill>
                <a:effectLst/>
                <a:uLnTx/>
                <a:uFillTx/>
                <a:latin typeface="Garamond" panose="02020404030301010803" pitchFamily="18" charset="0"/>
                <a:ea typeface="+mn-ea"/>
                <a:cs typeface="Arial"/>
                <a:sym typeface="Arial"/>
              </a:rPr>
              <a:t>BFO</a:t>
            </a:r>
          </a:p>
        </p:txBody>
      </p:sp>
      <p:sp>
        <p:nvSpPr>
          <p:cNvPr id="3" name="Oval 2">
            <a:extLst>
              <a:ext uri="{FF2B5EF4-FFF2-40B4-BE49-F238E27FC236}">
                <a16:creationId xmlns:a16="http://schemas.microsoft.com/office/drawing/2014/main" id="{2DC016E3-BD19-6621-7945-D5668E9AF818}"/>
              </a:ext>
            </a:extLst>
          </p:cNvPr>
          <p:cNvSpPr/>
          <p:nvPr/>
        </p:nvSpPr>
        <p:spPr>
          <a:xfrm>
            <a:off x="1752600" y="3611880"/>
            <a:ext cx="1417320" cy="430355"/>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Tree>
    <p:extLst>
      <p:ext uri="{BB962C8B-B14F-4D97-AF65-F5344CB8AC3E}">
        <p14:creationId xmlns:p14="http://schemas.microsoft.com/office/powerpoint/2010/main" val="2381416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5D0E4-38EB-4999-8D1D-F9B73A6D5673}"/>
              </a:ext>
            </a:extLst>
          </p:cNvPr>
          <p:cNvSpPr>
            <a:spLocks noGrp="1"/>
          </p:cNvSpPr>
          <p:nvPr>
            <p:ph type="title"/>
          </p:nvPr>
        </p:nvSpPr>
        <p:spPr/>
        <p:txBody>
          <a:bodyPr/>
          <a:lstStyle/>
          <a:p>
            <a:r>
              <a:rPr lang="en-US" dirty="0"/>
              <a:t>Big Data Big Problems</a:t>
            </a:r>
          </a:p>
        </p:txBody>
      </p:sp>
      <p:sp>
        <p:nvSpPr>
          <p:cNvPr id="4" name="Slide Number Placeholder 3">
            <a:extLst>
              <a:ext uri="{FF2B5EF4-FFF2-40B4-BE49-F238E27FC236}">
                <a16:creationId xmlns:a16="http://schemas.microsoft.com/office/drawing/2014/main" id="{1DB9B6C0-32C0-4E33-A00B-7315BB1AA38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75772012-4F80-4F6B-8E82-2C58E7F9C4D5}" type="slidenum">
              <a:rPr kumimoji="0" lang="en-US" sz="1200" b="0" i="0" u="none" strike="noStrike" kern="0" cap="none" spc="0" normalizeH="0" baseline="0" noProof="0" smtClean="0">
                <a:ln>
                  <a:noFill/>
                </a:ln>
                <a:solidFill>
                  <a:srgbClr val="888888"/>
                </a:solidFill>
                <a:effectLst/>
                <a:uLnTx/>
                <a:uFillTx/>
                <a:latin typeface="Garamond"/>
                <a:sym typeface="Garamon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4</a:t>
            </a:fld>
            <a:endParaRPr kumimoji="0" lang="en-US" sz="1200" b="0" i="0" u="none" strike="noStrike" kern="0" cap="none" spc="0" normalizeH="0" baseline="0" noProof="0">
              <a:ln>
                <a:noFill/>
              </a:ln>
              <a:solidFill>
                <a:srgbClr val="888888"/>
              </a:solidFill>
              <a:effectLst/>
              <a:uLnTx/>
              <a:uFillTx/>
              <a:latin typeface="Garamond"/>
              <a:sym typeface="Garamond"/>
            </a:endParaRPr>
          </a:p>
        </p:txBody>
      </p:sp>
      <p:pic>
        <p:nvPicPr>
          <p:cNvPr id="1026" name="Picture 2" descr="What are the Characteristics of Big Data? | 5V&amp;#39;s, Types, Benefits | Edureka">
            <a:extLst>
              <a:ext uri="{FF2B5EF4-FFF2-40B4-BE49-F238E27FC236}">
                <a16:creationId xmlns:a16="http://schemas.microsoft.com/office/drawing/2014/main" id="{F587A964-BAC0-4BA2-811B-9738623A68EF}"/>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3262" t="2718" r="9781" b="18747"/>
          <a:stretch/>
        </p:blipFill>
        <p:spPr bwMode="auto">
          <a:xfrm>
            <a:off x="1474860" y="1416137"/>
            <a:ext cx="9242280" cy="5305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634149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F0249A-A03B-D7FD-6E8D-BA5DE60FF9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18F5C2-63AA-257E-898D-934063FCC3E4}"/>
              </a:ext>
            </a:extLst>
          </p:cNvPr>
          <p:cNvSpPr>
            <a:spLocks noGrp="1"/>
          </p:cNvSpPr>
          <p:nvPr>
            <p:ph type="title"/>
          </p:nvPr>
        </p:nvSpPr>
        <p:spPr/>
        <p:txBody>
          <a:bodyPr/>
          <a:lstStyle/>
          <a:p>
            <a:r>
              <a:rPr lang="en-US"/>
              <a:t>Material Entity &amp; Agent </a:t>
            </a:r>
          </a:p>
        </p:txBody>
      </p:sp>
      <p:sp>
        <p:nvSpPr>
          <p:cNvPr id="3" name="Content Placeholder 2">
            <a:extLst>
              <a:ext uri="{FF2B5EF4-FFF2-40B4-BE49-F238E27FC236}">
                <a16:creationId xmlns:a16="http://schemas.microsoft.com/office/drawing/2014/main" id="{6E430845-2FD7-273D-7284-5D5ED174D9D3}"/>
              </a:ext>
            </a:extLst>
          </p:cNvPr>
          <p:cNvSpPr>
            <a:spLocks noGrp="1"/>
          </p:cNvSpPr>
          <p:nvPr>
            <p:ph idx="1"/>
          </p:nvPr>
        </p:nvSpPr>
        <p:spPr/>
        <p:txBody>
          <a:bodyPr/>
          <a:lstStyle/>
          <a:p>
            <a:r>
              <a:rPr lang="en-US"/>
              <a:t>Material Entity (Elucidation) – An independent continuant that has some portion of matter as part</a:t>
            </a:r>
          </a:p>
          <a:p>
            <a:endParaRPr lang="en-US"/>
          </a:p>
          <a:p>
            <a:r>
              <a:rPr lang="en-US"/>
              <a:t>Agent (Definition) - A material entity that is capable of performing intentional acts</a:t>
            </a:r>
          </a:p>
        </p:txBody>
      </p:sp>
    </p:spTree>
    <p:extLst>
      <p:ext uri="{BB962C8B-B14F-4D97-AF65-F5344CB8AC3E}">
        <p14:creationId xmlns:p14="http://schemas.microsoft.com/office/powerpoint/2010/main" val="23888062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368FBE-CA94-EB7F-2BC5-1D84FDBE6B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635A55-E390-995A-9DD5-9E8B8EC1106E}"/>
              </a:ext>
            </a:extLst>
          </p:cNvPr>
          <p:cNvSpPr>
            <a:spLocks noGrp="1"/>
          </p:cNvSpPr>
          <p:nvPr>
            <p:ph type="title"/>
          </p:nvPr>
        </p:nvSpPr>
        <p:spPr/>
        <p:txBody>
          <a:bodyPr/>
          <a:lstStyle/>
          <a:p>
            <a:r>
              <a:rPr lang="en-US"/>
              <a:t>Material Entity &amp; Agent </a:t>
            </a:r>
          </a:p>
        </p:txBody>
      </p:sp>
      <p:sp>
        <p:nvSpPr>
          <p:cNvPr id="3" name="Content Placeholder 2">
            <a:extLst>
              <a:ext uri="{FF2B5EF4-FFF2-40B4-BE49-F238E27FC236}">
                <a16:creationId xmlns:a16="http://schemas.microsoft.com/office/drawing/2014/main" id="{D0E9964C-1DC9-88BD-7BCC-EA71892CC8B4}"/>
              </a:ext>
            </a:extLst>
          </p:cNvPr>
          <p:cNvSpPr>
            <a:spLocks noGrp="1"/>
          </p:cNvSpPr>
          <p:nvPr>
            <p:ph idx="1"/>
          </p:nvPr>
        </p:nvSpPr>
        <p:spPr>
          <a:xfrm>
            <a:off x="838200" y="1825625"/>
            <a:ext cx="10515600" cy="4912526"/>
          </a:xfrm>
        </p:spPr>
        <p:txBody>
          <a:bodyPr>
            <a:normAutofit/>
          </a:bodyPr>
          <a:lstStyle/>
          <a:p>
            <a:r>
              <a:rPr lang="en-US"/>
              <a:t>Material Entity (Elucidation) – An independent continuant that has some portion of matter as part</a:t>
            </a:r>
          </a:p>
          <a:p>
            <a:endParaRPr lang="en-US"/>
          </a:p>
          <a:p>
            <a:r>
              <a:rPr lang="en-US"/>
              <a:t>Agent (Definition) - A material entity that is capable of performing intentional acts</a:t>
            </a:r>
          </a:p>
          <a:p>
            <a:endParaRPr lang="en-US"/>
          </a:p>
          <a:p>
            <a:pPr marL="0" indent="0" algn="ctr">
              <a:buNone/>
            </a:pPr>
            <a:r>
              <a:rPr lang="en-US" b="1">
                <a:solidFill>
                  <a:srgbClr val="FF0000"/>
                </a:solidFill>
              </a:rPr>
              <a:t>Downward population leverages the definition scheme: </a:t>
            </a:r>
          </a:p>
          <a:p>
            <a:pPr marL="0" indent="0" algn="ctr">
              <a:buNone/>
            </a:pPr>
            <a:r>
              <a:rPr lang="en-US" b="1">
                <a:solidFill>
                  <a:srgbClr val="FF0000"/>
                </a:solidFill>
              </a:rPr>
              <a:t>A is a B that Cs</a:t>
            </a:r>
          </a:p>
          <a:p>
            <a:pPr marL="0" indent="0" algn="ctr">
              <a:buNone/>
            </a:pPr>
            <a:r>
              <a:rPr lang="en-US" b="1">
                <a:solidFill>
                  <a:srgbClr val="FF0000"/>
                </a:solidFill>
              </a:rPr>
              <a:t>Where B is the parent class under which A falls</a:t>
            </a:r>
          </a:p>
        </p:txBody>
      </p:sp>
    </p:spTree>
    <p:extLst>
      <p:ext uri="{BB962C8B-B14F-4D97-AF65-F5344CB8AC3E}">
        <p14:creationId xmlns:p14="http://schemas.microsoft.com/office/powerpoint/2010/main" val="35836505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1EA4F8-9F6E-B66D-FFE4-C976AD3333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31774B-B344-1C19-CCC2-2D3695ABE400}"/>
              </a:ext>
            </a:extLst>
          </p:cNvPr>
          <p:cNvSpPr>
            <a:spLocks noGrp="1"/>
          </p:cNvSpPr>
          <p:nvPr>
            <p:ph type="title"/>
          </p:nvPr>
        </p:nvSpPr>
        <p:spPr/>
        <p:txBody>
          <a:bodyPr/>
          <a:lstStyle/>
          <a:p>
            <a:r>
              <a:rPr lang="en-US"/>
              <a:t>Material Entity &amp; Agent </a:t>
            </a:r>
          </a:p>
        </p:txBody>
      </p:sp>
      <p:sp>
        <p:nvSpPr>
          <p:cNvPr id="3" name="Content Placeholder 2">
            <a:extLst>
              <a:ext uri="{FF2B5EF4-FFF2-40B4-BE49-F238E27FC236}">
                <a16:creationId xmlns:a16="http://schemas.microsoft.com/office/drawing/2014/main" id="{CFA6BD65-4229-0D6E-24D7-53792722134A}"/>
              </a:ext>
            </a:extLst>
          </p:cNvPr>
          <p:cNvSpPr>
            <a:spLocks noGrp="1"/>
          </p:cNvSpPr>
          <p:nvPr>
            <p:ph idx="1"/>
          </p:nvPr>
        </p:nvSpPr>
        <p:spPr>
          <a:xfrm>
            <a:off x="838200" y="1825624"/>
            <a:ext cx="10515600" cy="4903649"/>
          </a:xfrm>
        </p:spPr>
        <p:txBody>
          <a:bodyPr>
            <a:normAutofit/>
          </a:bodyPr>
          <a:lstStyle/>
          <a:p>
            <a:r>
              <a:rPr lang="en-US">
                <a:solidFill>
                  <a:schemeClr val="accent6"/>
                </a:solidFill>
              </a:rPr>
              <a:t>Material Entity </a:t>
            </a:r>
            <a:r>
              <a:rPr lang="en-US"/>
              <a:t>(Elucidation) – An independent continuant that has some portion of matter as part</a:t>
            </a:r>
          </a:p>
          <a:p>
            <a:endParaRPr lang="en-US"/>
          </a:p>
          <a:p>
            <a:r>
              <a:rPr lang="en-US">
                <a:solidFill>
                  <a:schemeClr val="accent6"/>
                </a:solidFill>
              </a:rPr>
              <a:t>Agent</a:t>
            </a:r>
            <a:r>
              <a:rPr lang="en-US"/>
              <a:t> (Definition) - A material entity that is capable of performing intentional acts</a:t>
            </a:r>
          </a:p>
          <a:p>
            <a:endParaRPr lang="en-US"/>
          </a:p>
          <a:p>
            <a:pPr marL="0" indent="0" algn="ctr">
              <a:buNone/>
            </a:pPr>
            <a:r>
              <a:rPr lang="en-US" b="1">
                <a:solidFill>
                  <a:srgbClr val="FF0000"/>
                </a:solidFill>
              </a:rPr>
              <a:t>Downward population leverages the definition scheme: </a:t>
            </a:r>
          </a:p>
          <a:p>
            <a:pPr marL="0" indent="0" algn="ctr">
              <a:buNone/>
            </a:pPr>
            <a:r>
              <a:rPr lang="en-US" b="1">
                <a:solidFill>
                  <a:schemeClr val="accent6"/>
                </a:solidFill>
              </a:rPr>
              <a:t>A</a:t>
            </a:r>
            <a:r>
              <a:rPr lang="en-US" b="1">
                <a:solidFill>
                  <a:srgbClr val="FF0000"/>
                </a:solidFill>
              </a:rPr>
              <a:t> is a B that Cs</a:t>
            </a:r>
          </a:p>
          <a:p>
            <a:pPr marL="0" indent="0" algn="ctr">
              <a:buNone/>
            </a:pPr>
            <a:r>
              <a:rPr lang="en-US" b="1">
                <a:solidFill>
                  <a:srgbClr val="FF0000"/>
                </a:solidFill>
              </a:rPr>
              <a:t>Where B is the parent class under which A falls</a:t>
            </a:r>
          </a:p>
          <a:p>
            <a:pPr marL="0" indent="0" algn="ctr">
              <a:buNone/>
            </a:pPr>
            <a:endParaRPr lang="en-US" b="1">
              <a:solidFill>
                <a:srgbClr val="FF0000"/>
              </a:solidFill>
            </a:endParaRPr>
          </a:p>
        </p:txBody>
      </p:sp>
    </p:spTree>
    <p:extLst>
      <p:ext uri="{BB962C8B-B14F-4D97-AF65-F5344CB8AC3E}">
        <p14:creationId xmlns:p14="http://schemas.microsoft.com/office/powerpoint/2010/main" val="28226293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40BABB-6C2C-0AC2-751D-1B913C39AC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A8C817-9056-0E9D-F55A-A13EF2CB9599}"/>
              </a:ext>
            </a:extLst>
          </p:cNvPr>
          <p:cNvSpPr>
            <a:spLocks noGrp="1"/>
          </p:cNvSpPr>
          <p:nvPr>
            <p:ph type="title"/>
          </p:nvPr>
        </p:nvSpPr>
        <p:spPr/>
        <p:txBody>
          <a:bodyPr/>
          <a:lstStyle/>
          <a:p>
            <a:r>
              <a:rPr lang="en-US"/>
              <a:t>Material Entity &amp; Agent </a:t>
            </a:r>
          </a:p>
        </p:txBody>
      </p:sp>
      <p:sp>
        <p:nvSpPr>
          <p:cNvPr id="3" name="Content Placeholder 2">
            <a:extLst>
              <a:ext uri="{FF2B5EF4-FFF2-40B4-BE49-F238E27FC236}">
                <a16:creationId xmlns:a16="http://schemas.microsoft.com/office/drawing/2014/main" id="{58BE93E0-28EE-69A4-8D93-370EF0355C96}"/>
              </a:ext>
            </a:extLst>
          </p:cNvPr>
          <p:cNvSpPr>
            <a:spLocks noGrp="1"/>
          </p:cNvSpPr>
          <p:nvPr>
            <p:ph idx="1"/>
          </p:nvPr>
        </p:nvSpPr>
        <p:spPr>
          <a:xfrm>
            <a:off x="838200" y="1825624"/>
            <a:ext cx="10515600" cy="4903649"/>
          </a:xfrm>
        </p:spPr>
        <p:txBody>
          <a:bodyPr>
            <a:normAutofit/>
          </a:bodyPr>
          <a:lstStyle/>
          <a:p>
            <a:r>
              <a:rPr lang="en-US"/>
              <a:t>Material Entity (Elucidation) – An </a:t>
            </a:r>
            <a:r>
              <a:rPr lang="en-US">
                <a:solidFill>
                  <a:schemeClr val="accent6"/>
                </a:solidFill>
              </a:rPr>
              <a:t>independent continuant </a:t>
            </a:r>
            <a:r>
              <a:rPr lang="en-US"/>
              <a:t>that has some portion of matter as part</a:t>
            </a:r>
          </a:p>
          <a:p>
            <a:endParaRPr lang="en-US"/>
          </a:p>
          <a:p>
            <a:r>
              <a:rPr lang="en-US"/>
              <a:t>Agent (Definition) - A </a:t>
            </a:r>
            <a:r>
              <a:rPr lang="en-US">
                <a:solidFill>
                  <a:schemeClr val="accent6"/>
                </a:solidFill>
              </a:rPr>
              <a:t>material entity </a:t>
            </a:r>
            <a:r>
              <a:rPr lang="en-US"/>
              <a:t>that is capable of performing intentional acts</a:t>
            </a:r>
          </a:p>
          <a:p>
            <a:endParaRPr lang="en-US"/>
          </a:p>
          <a:p>
            <a:pPr marL="0" indent="0" algn="ctr">
              <a:buNone/>
            </a:pPr>
            <a:r>
              <a:rPr lang="en-US" b="1">
                <a:solidFill>
                  <a:srgbClr val="FF0000"/>
                </a:solidFill>
              </a:rPr>
              <a:t>Downward population leverages the definition scheme: </a:t>
            </a:r>
          </a:p>
          <a:p>
            <a:pPr marL="0" indent="0" algn="ctr">
              <a:buNone/>
            </a:pPr>
            <a:r>
              <a:rPr lang="en-US" b="1">
                <a:solidFill>
                  <a:srgbClr val="FF0000"/>
                </a:solidFill>
              </a:rPr>
              <a:t>A is a </a:t>
            </a:r>
            <a:r>
              <a:rPr lang="en-US" b="1">
                <a:solidFill>
                  <a:schemeClr val="accent6"/>
                </a:solidFill>
              </a:rPr>
              <a:t>B</a:t>
            </a:r>
            <a:r>
              <a:rPr lang="en-US" b="1">
                <a:solidFill>
                  <a:srgbClr val="FF0000"/>
                </a:solidFill>
              </a:rPr>
              <a:t> that Cs</a:t>
            </a:r>
          </a:p>
          <a:p>
            <a:pPr marL="0" indent="0" algn="ctr">
              <a:buNone/>
            </a:pPr>
            <a:r>
              <a:rPr lang="en-US" b="1">
                <a:solidFill>
                  <a:srgbClr val="FF0000"/>
                </a:solidFill>
              </a:rPr>
              <a:t>Where B is the parent class under which A falls</a:t>
            </a:r>
          </a:p>
          <a:p>
            <a:pPr marL="0" indent="0" algn="ctr">
              <a:buNone/>
            </a:pPr>
            <a:endParaRPr lang="en-US" b="1">
              <a:solidFill>
                <a:srgbClr val="FF0000"/>
              </a:solidFill>
            </a:endParaRPr>
          </a:p>
        </p:txBody>
      </p:sp>
    </p:spTree>
    <p:extLst>
      <p:ext uri="{BB962C8B-B14F-4D97-AF65-F5344CB8AC3E}">
        <p14:creationId xmlns:p14="http://schemas.microsoft.com/office/powerpoint/2010/main" val="300464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CEC487-8736-BC1F-EDCF-6994166BA3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82322F-DABD-36BE-DF0D-42F229B8DB09}"/>
              </a:ext>
            </a:extLst>
          </p:cNvPr>
          <p:cNvSpPr>
            <a:spLocks noGrp="1"/>
          </p:cNvSpPr>
          <p:nvPr>
            <p:ph type="title"/>
          </p:nvPr>
        </p:nvSpPr>
        <p:spPr/>
        <p:txBody>
          <a:bodyPr/>
          <a:lstStyle/>
          <a:p>
            <a:r>
              <a:rPr lang="en-US"/>
              <a:t>Material Entity &amp; Agent </a:t>
            </a:r>
          </a:p>
        </p:txBody>
      </p:sp>
      <p:sp>
        <p:nvSpPr>
          <p:cNvPr id="3" name="Content Placeholder 2">
            <a:extLst>
              <a:ext uri="{FF2B5EF4-FFF2-40B4-BE49-F238E27FC236}">
                <a16:creationId xmlns:a16="http://schemas.microsoft.com/office/drawing/2014/main" id="{8B08EFB6-4C9A-3453-6581-368F2B405D59}"/>
              </a:ext>
            </a:extLst>
          </p:cNvPr>
          <p:cNvSpPr>
            <a:spLocks noGrp="1"/>
          </p:cNvSpPr>
          <p:nvPr>
            <p:ph idx="1"/>
          </p:nvPr>
        </p:nvSpPr>
        <p:spPr>
          <a:xfrm>
            <a:off x="838200" y="1825625"/>
            <a:ext cx="10515600" cy="4877016"/>
          </a:xfrm>
        </p:spPr>
        <p:txBody>
          <a:bodyPr>
            <a:normAutofit/>
          </a:bodyPr>
          <a:lstStyle/>
          <a:p>
            <a:r>
              <a:rPr lang="en-US"/>
              <a:t>Material Entity (Elucidation) – An </a:t>
            </a:r>
            <a:r>
              <a:rPr lang="en-US">
                <a:solidFill>
                  <a:schemeClr val="accent6"/>
                </a:solidFill>
              </a:rPr>
              <a:t>independent continuant </a:t>
            </a:r>
            <a:r>
              <a:rPr lang="en-US"/>
              <a:t>that has some portion of matter as part</a:t>
            </a:r>
          </a:p>
          <a:p>
            <a:endParaRPr lang="en-US"/>
          </a:p>
          <a:p>
            <a:r>
              <a:rPr lang="en-US"/>
              <a:t>Agent (Definition) - A </a:t>
            </a:r>
            <a:r>
              <a:rPr lang="en-US">
                <a:solidFill>
                  <a:schemeClr val="accent6"/>
                </a:solidFill>
              </a:rPr>
              <a:t>material entity </a:t>
            </a:r>
            <a:r>
              <a:rPr lang="en-US"/>
              <a:t>that is capable of performing intentional acts</a:t>
            </a:r>
          </a:p>
          <a:p>
            <a:endParaRPr lang="en-US"/>
          </a:p>
          <a:p>
            <a:pPr marL="0" indent="0" algn="ctr">
              <a:buNone/>
            </a:pPr>
            <a:r>
              <a:rPr lang="en-US" b="1">
                <a:solidFill>
                  <a:srgbClr val="FF0000"/>
                </a:solidFill>
              </a:rPr>
              <a:t>Downward population leverages the definition scheme: </a:t>
            </a:r>
          </a:p>
          <a:p>
            <a:pPr marL="0" indent="0" algn="ctr">
              <a:buNone/>
            </a:pPr>
            <a:r>
              <a:rPr lang="en-US" b="1">
                <a:solidFill>
                  <a:srgbClr val="FF0000"/>
                </a:solidFill>
              </a:rPr>
              <a:t>A is a </a:t>
            </a:r>
            <a:r>
              <a:rPr lang="en-US" b="1">
                <a:solidFill>
                  <a:schemeClr val="accent6"/>
                </a:solidFill>
              </a:rPr>
              <a:t>B</a:t>
            </a:r>
            <a:r>
              <a:rPr lang="en-US" b="1">
                <a:solidFill>
                  <a:srgbClr val="FF0000"/>
                </a:solidFill>
              </a:rPr>
              <a:t> that Cs</a:t>
            </a:r>
          </a:p>
          <a:p>
            <a:pPr marL="0" indent="0" algn="ctr">
              <a:buNone/>
            </a:pPr>
            <a:r>
              <a:rPr lang="en-US" b="1">
                <a:solidFill>
                  <a:schemeClr val="accent6"/>
                </a:solidFill>
              </a:rPr>
              <a:t>Where B is the parent class under which A falls</a:t>
            </a:r>
          </a:p>
          <a:p>
            <a:pPr marL="0" indent="0" algn="ctr">
              <a:buNone/>
            </a:pPr>
            <a:endParaRPr lang="en-US" b="1">
              <a:solidFill>
                <a:srgbClr val="FF0000"/>
              </a:solidFill>
            </a:endParaRPr>
          </a:p>
        </p:txBody>
      </p:sp>
      <p:cxnSp>
        <p:nvCxnSpPr>
          <p:cNvPr id="4" name="Straight Arrow Connector 3">
            <a:extLst>
              <a:ext uri="{FF2B5EF4-FFF2-40B4-BE49-F238E27FC236}">
                <a16:creationId xmlns:a16="http://schemas.microsoft.com/office/drawing/2014/main" id="{AB11922E-9A02-B7F6-B433-8A038B7455A0}"/>
              </a:ext>
            </a:extLst>
          </p:cNvPr>
          <p:cNvCxnSpPr>
            <a:cxnSpLocks/>
          </p:cNvCxnSpPr>
          <p:nvPr/>
        </p:nvCxnSpPr>
        <p:spPr>
          <a:xfrm flipH="1" flipV="1">
            <a:off x="3321698" y="2295331"/>
            <a:ext cx="1082351" cy="979714"/>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48951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54080-7DFD-A2FB-23AE-76FFE80FB2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2EE3A0-2652-3807-4EAC-098A18A88CAA}"/>
              </a:ext>
            </a:extLst>
          </p:cNvPr>
          <p:cNvSpPr>
            <a:spLocks noGrp="1"/>
          </p:cNvSpPr>
          <p:nvPr>
            <p:ph type="title"/>
          </p:nvPr>
        </p:nvSpPr>
        <p:spPr/>
        <p:txBody>
          <a:bodyPr/>
          <a:lstStyle/>
          <a:p>
            <a:r>
              <a:rPr lang="en-US"/>
              <a:t>Material Entity &amp; Agent </a:t>
            </a:r>
          </a:p>
        </p:txBody>
      </p:sp>
      <p:sp>
        <p:nvSpPr>
          <p:cNvPr id="3" name="Content Placeholder 2">
            <a:extLst>
              <a:ext uri="{FF2B5EF4-FFF2-40B4-BE49-F238E27FC236}">
                <a16:creationId xmlns:a16="http://schemas.microsoft.com/office/drawing/2014/main" id="{C025B5C7-AB0A-2EE5-47D2-C29C0664CFE6}"/>
              </a:ext>
            </a:extLst>
          </p:cNvPr>
          <p:cNvSpPr>
            <a:spLocks noGrp="1"/>
          </p:cNvSpPr>
          <p:nvPr>
            <p:ph idx="1"/>
          </p:nvPr>
        </p:nvSpPr>
        <p:spPr>
          <a:xfrm>
            <a:off x="838200" y="1825624"/>
            <a:ext cx="10515600" cy="4939159"/>
          </a:xfrm>
        </p:spPr>
        <p:txBody>
          <a:bodyPr>
            <a:normAutofit/>
          </a:bodyPr>
          <a:lstStyle/>
          <a:p>
            <a:r>
              <a:rPr lang="en-US"/>
              <a:t>Material Entity (Elucidation) – An independent continuant </a:t>
            </a:r>
            <a:r>
              <a:rPr lang="en-US">
                <a:solidFill>
                  <a:schemeClr val="accent6"/>
                </a:solidFill>
              </a:rPr>
              <a:t>that has some portion of matter as part</a:t>
            </a:r>
          </a:p>
          <a:p>
            <a:endParaRPr lang="en-US"/>
          </a:p>
          <a:p>
            <a:r>
              <a:rPr lang="en-US"/>
              <a:t>Agent (Definition) - A material entity </a:t>
            </a:r>
            <a:r>
              <a:rPr lang="en-US">
                <a:solidFill>
                  <a:schemeClr val="accent6"/>
                </a:solidFill>
              </a:rPr>
              <a:t>that is capable of performing intentional acts</a:t>
            </a:r>
          </a:p>
          <a:p>
            <a:endParaRPr lang="en-US"/>
          </a:p>
          <a:p>
            <a:pPr marL="0" indent="0" algn="ctr">
              <a:buNone/>
            </a:pPr>
            <a:r>
              <a:rPr lang="en-US" b="1">
                <a:solidFill>
                  <a:srgbClr val="FF0000"/>
                </a:solidFill>
              </a:rPr>
              <a:t>Downward population leverages the definition scheme: </a:t>
            </a:r>
          </a:p>
          <a:p>
            <a:pPr marL="0" indent="0" algn="ctr">
              <a:buNone/>
            </a:pPr>
            <a:r>
              <a:rPr lang="en-US" b="1">
                <a:solidFill>
                  <a:srgbClr val="FF0000"/>
                </a:solidFill>
              </a:rPr>
              <a:t>A is a B that </a:t>
            </a:r>
            <a:r>
              <a:rPr lang="en-US" b="1">
                <a:solidFill>
                  <a:schemeClr val="accent6"/>
                </a:solidFill>
              </a:rPr>
              <a:t>Cs</a:t>
            </a:r>
          </a:p>
          <a:p>
            <a:pPr marL="0" indent="0" algn="ctr">
              <a:buNone/>
            </a:pPr>
            <a:r>
              <a:rPr lang="en-US" b="1">
                <a:solidFill>
                  <a:srgbClr val="FF0000"/>
                </a:solidFill>
              </a:rPr>
              <a:t>Where B is the parent class under which A falls</a:t>
            </a:r>
          </a:p>
          <a:p>
            <a:pPr marL="0" indent="0" algn="ctr">
              <a:buNone/>
            </a:pPr>
            <a:endParaRPr lang="en-US" b="1">
              <a:solidFill>
                <a:schemeClr val="accent6"/>
              </a:solidFill>
            </a:endParaRPr>
          </a:p>
        </p:txBody>
      </p:sp>
    </p:spTree>
    <p:extLst>
      <p:ext uri="{BB962C8B-B14F-4D97-AF65-F5344CB8AC3E}">
        <p14:creationId xmlns:p14="http://schemas.microsoft.com/office/powerpoint/2010/main" val="23768735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2D027-BD59-CCF6-82BD-B18EBD6505DE}"/>
              </a:ext>
            </a:extLst>
          </p:cNvPr>
          <p:cNvSpPr>
            <a:spLocks noGrp="1"/>
          </p:cNvSpPr>
          <p:nvPr>
            <p:ph type="title"/>
          </p:nvPr>
        </p:nvSpPr>
        <p:spPr/>
        <p:txBody>
          <a:bodyPr/>
          <a:lstStyle/>
          <a:p>
            <a:r>
              <a:rPr lang="en-US"/>
              <a:t>Intelligence Analysis Specific Issues</a:t>
            </a:r>
          </a:p>
        </p:txBody>
      </p:sp>
      <p:sp>
        <p:nvSpPr>
          <p:cNvPr id="3" name="Text Placeholder 2">
            <a:extLst>
              <a:ext uri="{FF2B5EF4-FFF2-40B4-BE49-F238E27FC236}">
                <a16:creationId xmlns:a16="http://schemas.microsoft.com/office/drawing/2014/main" id="{7B774AF6-BD71-4A4F-EFC0-A76EAF94BC10}"/>
              </a:ext>
            </a:extLst>
          </p:cNvPr>
          <p:cNvSpPr>
            <a:spLocks noGrp="1"/>
          </p:cNvSpPr>
          <p:nvPr>
            <p:ph type="body" idx="1"/>
          </p:nvPr>
        </p:nvSpPr>
        <p:spPr/>
        <p:txBody>
          <a:bodyPr/>
          <a:lstStyle/>
          <a:p>
            <a:r>
              <a:rPr lang="en-US"/>
              <a:t>The preceding illustrates how ontologies can be used to address big data problems, as well as how ontologies can be and have been extended from BFO using a recipe </a:t>
            </a:r>
          </a:p>
          <a:p>
            <a:endParaRPr lang="en-US"/>
          </a:p>
          <a:p>
            <a:r>
              <a:rPr lang="en-US"/>
              <a:t>Insofar as intelligence analysis exhibits these general problems, there is a clear path for ontologies to help</a:t>
            </a:r>
          </a:p>
          <a:p>
            <a:endParaRPr lang="en-US"/>
          </a:p>
          <a:p>
            <a:r>
              <a:rPr lang="en-US" b="1">
                <a:solidFill>
                  <a:srgbClr val="FF0000"/>
                </a:solidFill>
              </a:rPr>
              <a:t>There are, however, more specific issues arising in intelligence analysis that are worth investigating</a:t>
            </a:r>
          </a:p>
        </p:txBody>
      </p:sp>
    </p:spTree>
    <p:extLst>
      <p:ext uri="{BB962C8B-B14F-4D97-AF65-F5344CB8AC3E}">
        <p14:creationId xmlns:p14="http://schemas.microsoft.com/office/powerpoint/2010/main" val="27846955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196068-30C4-BC12-60B2-01FDF5F2D1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7EC2F6-3B51-DA5D-4FA9-6544A129180A}"/>
              </a:ext>
            </a:extLst>
          </p:cNvPr>
          <p:cNvSpPr>
            <a:spLocks noGrp="1"/>
          </p:cNvSpPr>
          <p:nvPr>
            <p:ph type="title"/>
          </p:nvPr>
        </p:nvSpPr>
        <p:spPr/>
        <p:txBody>
          <a:bodyPr/>
          <a:lstStyle/>
          <a:p>
            <a:r>
              <a:rPr lang="en-US"/>
              <a:t>Intelligence Analysis Solutions</a:t>
            </a:r>
          </a:p>
        </p:txBody>
      </p:sp>
      <p:pic>
        <p:nvPicPr>
          <p:cNvPr id="4" name="Picture 2" descr="What are the Characteristics of Big Data? | 5V&amp;#39;s, Types, Benefits | Edureka">
            <a:extLst>
              <a:ext uri="{FF2B5EF4-FFF2-40B4-BE49-F238E27FC236}">
                <a16:creationId xmlns:a16="http://schemas.microsoft.com/office/drawing/2014/main" id="{CBED7A31-7BE8-2CCC-B78B-31975366B71E}"/>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3262" t="2718" r="9781" b="18747"/>
          <a:stretch/>
        </p:blipFill>
        <p:spPr bwMode="auto">
          <a:xfrm>
            <a:off x="1474860" y="1416137"/>
            <a:ext cx="9242280" cy="5305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92339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224B8-04C6-8464-7389-EB7C97556D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D195D1-4933-59A8-C8DB-1DE9424E0F6A}"/>
              </a:ext>
            </a:extLst>
          </p:cNvPr>
          <p:cNvSpPr>
            <a:spLocks noGrp="1"/>
          </p:cNvSpPr>
          <p:nvPr>
            <p:ph type="title"/>
          </p:nvPr>
        </p:nvSpPr>
        <p:spPr/>
        <p:txBody>
          <a:bodyPr/>
          <a:lstStyle/>
          <a:p>
            <a:r>
              <a:rPr lang="en-US"/>
              <a:t>Intelligence Analysis Solutions</a:t>
            </a:r>
          </a:p>
        </p:txBody>
      </p:sp>
      <p:pic>
        <p:nvPicPr>
          <p:cNvPr id="4" name="Picture 2" descr="What are the Characteristics of Big Data? | 5V&amp;#39;s, Types, Benefits | Edureka">
            <a:extLst>
              <a:ext uri="{FF2B5EF4-FFF2-40B4-BE49-F238E27FC236}">
                <a16:creationId xmlns:a16="http://schemas.microsoft.com/office/drawing/2014/main" id="{9DDE8792-4222-8C54-986B-EC66A5C4F417}"/>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3262" t="2718" r="9781" b="18747"/>
          <a:stretch/>
        </p:blipFill>
        <p:spPr bwMode="auto">
          <a:xfrm>
            <a:off x="1474860" y="1416137"/>
            <a:ext cx="9242280" cy="5305338"/>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descr="Checkmark with solid fill">
            <a:extLst>
              <a:ext uri="{FF2B5EF4-FFF2-40B4-BE49-F238E27FC236}">
                <a16:creationId xmlns:a16="http://schemas.microsoft.com/office/drawing/2014/main" id="{C325953E-FC39-838C-5F47-E87767D1DF6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17140" y="3611606"/>
            <a:ext cx="914400" cy="914400"/>
          </a:xfrm>
          <a:prstGeom prst="rect">
            <a:avLst/>
          </a:prstGeom>
        </p:spPr>
      </p:pic>
      <p:pic>
        <p:nvPicPr>
          <p:cNvPr id="10" name="Graphic 9" descr="Checkmark with solid fill">
            <a:extLst>
              <a:ext uri="{FF2B5EF4-FFF2-40B4-BE49-F238E27FC236}">
                <a16:creationId xmlns:a16="http://schemas.microsoft.com/office/drawing/2014/main" id="{2282C759-1149-C6C2-A417-B7554D429F9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7660" y="5588735"/>
            <a:ext cx="914400" cy="914400"/>
          </a:xfrm>
          <a:prstGeom prst="rect">
            <a:avLst/>
          </a:prstGeom>
        </p:spPr>
      </p:pic>
      <p:pic>
        <p:nvPicPr>
          <p:cNvPr id="3" name="Graphic 2" descr="Checkmark with solid fill">
            <a:extLst>
              <a:ext uri="{FF2B5EF4-FFF2-40B4-BE49-F238E27FC236}">
                <a16:creationId xmlns:a16="http://schemas.microsoft.com/office/drawing/2014/main" id="{D10DE045-6AE8-8E9A-2AD4-6607E2A93C6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85849" y="1416137"/>
            <a:ext cx="914400" cy="914400"/>
          </a:xfrm>
          <a:prstGeom prst="rect">
            <a:avLst/>
          </a:prstGeom>
        </p:spPr>
      </p:pic>
    </p:spTree>
    <p:extLst>
      <p:ext uri="{BB962C8B-B14F-4D97-AF65-F5344CB8AC3E}">
        <p14:creationId xmlns:p14="http://schemas.microsoft.com/office/powerpoint/2010/main" val="13594305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7AF952-34B5-29D9-AE34-490CAD5AC1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520FAD-9079-ED8A-5752-CF05C61DEA94}"/>
              </a:ext>
            </a:extLst>
          </p:cNvPr>
          <p:cNvSpPr>
            <a:spLocks noGrp="1"/>
          </p:cNvSpPr>
          <p:nvPr>
            <p:ph type="title"/>
          </p:nvPr>
        </p:nvSpPr>
        <p:spPr/>
        <p:txBody>
          <a:bodyPr/>
          <a:lstStyle/>
          <a:p>
            <a:r>
              <a:rPr lang="en-US"/>
              <a:t>Persistent Problems</a:t>
            </a:r>
          </a:p>
        </p:txBody>
      </p:sp>
      <p:pic>
        <p:nvPicPr>
          <p:cNvPr id="4" name="Picture 2" descr="What are the Characteristics of Big Data? | 5V&amp;#39;s, Types, Benefits | Edureka">
            <a:extLst>
              <a:ext uri="{FF2B5EF4-FFF2-40B4-BE49-F238E27FC236}">
                <a16:creationId xmlns:a16="http://schemas.microsoft.com/office/drawing/2014/main" id="{5A16A7AA-14E0-AB6A-F547-170E81607DF0}"/>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3262" t="2718" r="9781" b="18747"/>
          <a:stretch/>
        </p:blipFill>
        <p:spPr bwMode="auto">
          <a:xfrm>
            <a:off x="1474860" y="1416137"/>
            <a:ext cx="9242280" cy="5305338"/>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descr="Checkmark with solid fill">
            <a:extLst>
              <a:ext uri="{FF2B5EF4-FFF2-40B4-BE49-F238E27FC236}">
                <a16:creationId xmlns:a16="http://schemas.microsoft.com/office/drawing/2014/main" id="{0960DA79-CBFB-41B6-8F72-1CD25909C73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17140" y="3611606"/>
            <a:ext cx="914400" cy="914400"/>
          </a:xfrm>
          <a:prstGeom prst="rect">
            <a:avLst/>
          </a:prstGeom>
        </p:spPr>
      </p:pic>
      <p:pic>
        <p:nvPicPr>
          <p:cNvPr id="8" name="Graphic 7" descr="Close with solid fill">
            <a:extLst>
              <a:ext uri="{FF2B5EF4-FFF2-40B4-BE49-F238E27FC236}">
                <a16:creationId xmlns:a16="http://schemas.microsoft.com/office/drawing/2014/main" id="{BD825F04-B2CD-081F-0B35-CB7ACFC3902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99330" y="3429000"/>
            <a:ext cx="914400" cy="914400"/>
          </a:xfrm>
          <a:prstGeom prst="rect">
            <a:avLst/>
          </a:prstGeom>
        </p:spPr>
      </p:pic>
      <p:pic>
        <p:nvPicPr>
          <p:cNvPr id="10" name="Graphic 9" descr="Checkmark with solid fill">
            <a:extLst>
              <a:ext uri="{FF2B5EF4-FFF2-40B4-BE49-F238E27FC236}">
                <a16:creationId xmlns:a16="http://schemas.microsoft.com/office/drawing/2014/main" id="{C3BDAADA-8275-5C9F-2F3D-316E750376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17660" y="5588735"/>
            <a:ext cx="914400" cy="914400"/>
          </a:xfrm>
          <a:prstGeom prst="rect">
            <a:avLst/>
          </a:prstGeom>
        </p:spPr>
      </p:pic>
      <p:pic>
        <p:nvPicPr>
          <p:cNvPr id="12" name="Graphic 11" descr="Close with solid fill">
            <a:extLst>
              <a:ext uri="{FF2B5EF4-FFF2-40B4-BE49-F238E27FC236}">
                <a16:creationId xmlns:a16="http://schemas.microsoft.com/office/drawing/2014/main" id="{D6A3D632-5FC3-919E-4635-CE2B801CC4F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24093" y="5714432"/>
            <a:ext cx="914400" cy="914400"/>
          </a:xfrm>
          <a:prstGeom prst="rect">
            <a:avLst/>
          </a:prstGeom>
        </p:spPr>
      </p:pic>
      <p:pic>
        <p:nvPicPr>
          <p:cNvPr id="5" name="Graphic 4" descr="Checkmark with solid fill">
            <a:extLst>
              <a:ext uri="{FF2B5EF4-FFF2-40B4-BE49-F238E27FC236}">
                <a16:creationId xmlns:a16="http://schemas.microsoft.com/office/drawing/2014/main" id="{32A40075-F44E-FAFC-00C9-0AA752B7B74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85849" y="1416137"/>
            <a:ext cx="914400" cy="914400"/>
          </a:xfrm>
          <a:prstGeom prst="rect">
            <a:avLst/>
          </a:prstGeom>
        </p:spPr>
      </p:pic>
    </p:spTree>
    <p:extLst>
      <p:ext uri="{BB962C8B-B14F-4D97-AF65-F5344CB8AC3E}">
        <p14:creationId xmlns:p14="http://schemas.microsoft.com/office/powerpoint/2010/main" val="3915987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5D0E4-38EB-4999-8D1D-F9B73A6D5673}"/>
              </a:ext>
            </a:extLst>
          </p:cNvPr>
          <p:cNvSpPr>
            <a:spLocks noGrp="1"/>
          </p:cNvSpPr>
          <p:nvPr>
            <p:ph type="title"/>
          </p:nvPr>
        </p:nvSpPr>
        <p:spPr/>
        <p:txBody>
          <a:bodyPr/>
          <a:lstStyle/>
          <a:p>
            <a:r>
              <a:rPr lang="en-US" dirty="0"/>
              <a:t>Big Data Big Problems</a:t>
            </a:r>
          </a:p>
        </p:txBody>
      </p:sp>
      <p:sp>
        <p:nvSpPr>
          <p:cNvPr id="4" name="Slide Number Placeholder 3">
            <a:extLst>
              <a:ext uri="{FF2B5EF4-FFF2-40B4-BE49-F238E27FC236}">
                <a16:creationId xmlns:a16="http://schemas.microsoft.com/office/drawing/2014/main" id="{1DB9B6C0-32C0-4E33-A00B-7315BB1AA38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75772012-4F80-4F6B-8E82-2C58E7F9C4D5}" type="slidenum">
              <a:rPr kumimoji="0" lang="en-US" sz="1200" b="0" i="0" u="none" strike="noStrike" kern="0" cap="none" spc="0" normalizeH="0" baseline="0" noProof="0" smtClean="0">
                <a:ln>
                  <a:noFill/>
                </a:ln>
                <a:solidFill>
                  <a:srgbClr val="888888"/>
                </a:solidFill>
                <a:effectLst/>
                <a:uLnTx/>
                <a:uFillTx/>
                <a:latin typeface="Garamond"/>
                <a:sym typeface="Garamon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5</a:t>
            </a:fld>
            <a:endParaRPr kumimoji="0" lang="en-US" sz="1200" b="0" i="0" u="none" strike="noStrike" kern="0" cap="none" spc="0" normalizeH="0" baseline="0" noProof="0">
              <a:ln>
                <a:noFill/>
              </a:ln>
              <a:solidFill>
                <a:srgbClr val="888888"/>
              </a:solidFill>
              <a:effectLst/>
              <a:uLnTx/>
              <a:uFillTx/>
              <a:latin typeface="Garamond"/>
              <a:sym typeface="Garamond"/>
            </a:endParaRPr>
          </a:p>
        </p:txBody>
      </p:sp>
      <p:pic>
        <p:nvPicPr>
          <p:cNvPr id="1026" name="Picture 2" descr="What are the Characteristics of Big Data? | 5V&amp;#39;s, Types, Benefits | Edureka">
            <a:extLst>
              <a:ext uri="{FF2B5EF4-FFF2-40B4-BE49-F238E27FC236}">
                <a16:creationId xmlns:a16="http://schemas.microsoft.com/office/drawing/2014/main" id="{F587A964-BAC0-4BA2-811B-9738623A68EF}"/>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3262" t="2718" r="9781" b="18747"/>
          <a:stretch/>
        </p:blipFill>
        <p:spPr bwMode="auto">
          <a:xfrm>
            <a:off x="1474860" y="1416137"/>
            <a:ext cx="9242280" cy="53053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20E7CB0-17A4-4EEC-871A-D4BCE9814E81}"/>
              </a:ext>
            </a:extLst>
          </p:cNvPr>
          <p:cNvSpPr txBox="1"/>
          <p:nvPr/>
        </p:nvSpPr>
        <p:spPr>
          <a:xfrm>
            <a:off x="9029931" y="1604793"/>
            <a:ext cx="1854995" cy="738664"/>
          </a:xfrm>
          <a:prstGeom prst="rect">
            <a:avLst/>
          </a:prstGeom>
          <a:noFill/>
          <a:ln w="12700">
            <a:solidFill>
              <a:schemeClr val="bg2">
                <a:lumMod val="75000"/>
              </a:schemeClr>
            </a:solidFill>
          </a:ln>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a:ln>
                  <a:noFill/>
                </a:ln>
                <a:solidFill>
                  <a:srgbClr val="000000"/>
                </a:solidFill>
                <a:effectLst/>
                <a:uLnTx/>
                <a:uFillTx/>
                <a:latin typeface="Arial"/>
                <a:ea typeface="+mn-ea"/>
                <a:cs typeface="Arial"/>
                <a:sym typeface="Arial"/>
              </a:rPr>
              <a:t>As of 2022, over </a:t>
            </a:r>
            <a:r>
              <a:rPr kumimoji="0" lang="en-US" sz="1400" b="1" i="0" u="none" strike="noStrike" kern="0" cap="none" spc="0" normalizeH="0" baseline="0" noProof="0">
                <a:ln>
                  <a:noFill/>
                </a:ln>
                <a:solidFill>
                  <a:srgbClr val="FF0000"/>
                </a:solidFill>
                <a:effectLst/>
                <a:uLnTx/>
                <a:uFillTx/>
                <a:latin typeface="Arial"/>
                <a:ea typeface="+mn-ea"/>
                <a:cs typeface="Arial"/>
                <a:sym typeface="Arial"/>
              </a:rPr>
              <a:t>94 </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a:ln>
                  <a:noFill/>
                </a:ln>
                <a:solidFill>
                  <a:srgbClr val="FF0000"/>
                </a:solidFill>
                <a:effectLst/>
                <a:uLnTx/>
                <a:uFillTx/>
                <a:latin typeface="Arial"/>
                <a:ea typeface="+mn-ea"/>
                <a:cs typeface="Arial"/>
                <a:sym typeface="Arial"/>
              </a:rPr>
              <a:t>Zetabytes</a:t>
            </a:r>
            <a:r>
              <a:rPr kumimoji="0" lang="en-US" sz="1400" b="1" i="0" u="none" strike="noStrike" kern="0" cap="none" spc="0" normalizeH="0" baseline="0" noProof="0">
                <a:ln>
                  <a:noFill/>
                </a:ln>
                <a:solidFill>
                  <a:srgbClr val="000000"/>
                </a:solidFill>
                <a:effectLst/>
                <a:uLnTx/>
                <a:uFillTx/>
                <a:latin typeface="Arial"/>
                <a:ea typeface="+mn-ea"/>
                <a:cs typeface="Arial"/>
                <a:sym typeface="Arial"/>
              </a:rPr>
              <a:t> of data </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a:ln>
                  <a:noFill/>
                </a:ln>
                <a:solidFill>
                  <a:srgbClr val="000000"/>
                </a:solidFill>
                <a:effectLst/>
                <a:uLnTx/>
                <a:uFillTx/>
                <a:latin typeface="Arial"/>
                <a:ea typeface="+mn-ea"/>
                <a:cs typeface="Arial"/>
                <a:sym typeface="Arial"/>
              </a:rPr>
              <a:t>had been stored</a:t>
            </a:r>
            <a:endParaRPr kumimoji="0" lang="en-US" sz="1400" b="1" i="0" u="none" strike="noStrike" kern="0" cap="none" spc="0" normalizeH="0" baseline="0" noProof="0" dirty="0">
              <a:ln>
                <a:noFill/>
              </a:ln>
              <a:solidFill>
                <a:srgbClr val="000000"/>
              </a:solidFill>
              <a:effectLst/>
              <a:uLnTx/>
              <a:uFillTx/>
              <a:latin typeface="Arial"/>
              <a:ea typeface="+mn-ea"/>
              <a:cs typeface="Arial"/>
              <a:sym typeface="Arial"/>
            </a:endParaRPr>
          </a:p>
        </p:txBody>
      </p:sp>
      <p:cxnSp>
        <p:nvCxnSpPr>
          <p:cNvPr id="6" name="Straight Arrow Connector 5">
            <a:extLst>
              <a:ext uri="{FF2B5EF4-FFF2-40B4-BE49-F238E27FC236}">
                <a16:creationId xmlns:a16="http://schemas.microsoft.com/office/drawing/2014/main" id="{CF2A28C9-4D52-48FA-91DA-81267BBEFC26}"/>
              </a:ext>
            </a:extLst>
          </p:cNvPr>
          <p:cNvCxnSpPr>
            <a:cxnSpLocks/>
            <a:stCxn id="3" idx="1"/>
            <a:endCxn id="8" idx="6"/>
          </p:cNvCxnSpPr>
          <p:nvPr/>
        </p:nvCxnSpPr>
        <p:spPr>
          <a:xfrm flipH="1">
            <a:off x="7306654" y="1974125"/>
            <a:ext cx="1723277" cy="0"/>
          </a:xfrm>
          <a:prstGeom prst="straightConnector1">
            <a:avLst/>
          </a:prstGeom>
          <a:ln w="28575">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7AAFDDDC-077D-48F3-AEA0-6B97E6EEFDEC}"/>
              </a:ext>
            </a:extLst>
          </p:cNvPr>
          <p:cNvSpPr/>
          <p:nvPr/>
        </p:nvSpPr>
        <p:spPr>
          <a:xfrm>
            <a:off x="4657458" y="1416137"/>
            <a:ext cx="2649196" cy="1115976"/>
          </a:xfrm>
          <a:prstGeom prst="ellipse">
            <a:avLst/>
          </a:prstGeom>
          <a:noFill/>
          <a:ln w="381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Tree>
    <p:extLst>
      <p:ext uri="{BB962C8B-B14F-4D97-AF65-F5344CB8AC3E}">
        <p14:creationId xmlns:p14="http://schemas.microsoft.com/office/powerpoint/2010/main" val="176312866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C00461-E7F1-3F75-D967-C6325DB811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A412F6-C8C5-76BA-DD41-7772A6904D36}"/>
              </a:ext>
            </a:extLst>
          </p:cNvPr>
          <p:cNvSpPr>
            <a:spLocks noGrp="1"/>
          </p:cNvSpPr>
          <p:nvPr>
            <p:ph type="title"/>
          </p:nvPr>
        </p:nvSpPr>
        <p:spPr/>
        <p:txBody>
          <a:bodyPr/>
          <a:lstStyle/>
          <a:p>
            <a:r>
              <a:rPr lang="en-US"/>
              <a:t>Veracity &amp; Value</a:t>
            </a:r>
          </a:p>
        </p:txBody>
      </p:sp>
      <p:sp>
        <p:nvSpPr>
          <p:cNvPr id="3" name="Text Placeholder 2">
            <a:extLst>
              <a:ext uri="{FF2B5EF4-FFF2-40B4-BE49-F238E27FC236}">
                <a16:creationId xmlns:a16="http://schemas.microsoft.com/office/drawing/2014/main" id="{0F4D21A8-664C-714E-58A5-7B943707A67F}"/>
              </a:ext>
            </a:extLst>
          </p:cNvPr>
          <p:cNvSpPr>
            <a:spLocks noGrp="1"/>
          </p:cNvSpPr>
          <p:nvPr>
            <p:ph type="body" idx="1"/>
          </p:nvPr>
        </p:nvSpPr>
        <p:spPr/>
        <p:txBody>
          <a:bodyPr/>
          <a:lstStyle/>
          <a:p>
            <a:r>
              <a:rPr lang="en-US"/>
              <a:t>These problems persist in the context of vetted, low-velocity,low-volume, similarly formatted data</a:t>
            </a:r>
          </a:p>
          <a:p>
            <a:endParaRPr lang="en-US"/>
          </a:p>
          <a:p>
            <a:r>
              <a:rPr lang="en-US"/>
              <a:t>Multiple intelligence agents working on a single topic may agree on the facts, but not on what conclusions should be drawn from them </a:t>
            </a:r>
          </a:p>
          <a:p>
            <a:endParaRPr lang="en-US"/>
          </a:p>
          <a:p>
            <a:r>
              <a:rPr lang="en-US"/>
              <a:t>The result is, in the best case, cautious conditional claims about what might be concluded</a:t>
            </a:r>
          </a:p>
          <a:p>
            <a:endParaRPr lang="en-US"/>
          </a:p>
          <a:p>
            <a:endParaRPr lang="en-US"/>
          </a:p>
        </p:txBody>
      </p:sp>
    </p:spTree>
    <p:extLst>
      <p:ext uri="{BB962C8B-B14F-4D97-AF65-F5344CB8AC3E}">
        <p14:creationId xmlns:p14="http://schemas.microsoft.com/office/powerpoint/2010/main" val="4454871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2EEC3-5755-FFB2-290D-5B4EFC17F3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5148118-7D4B-B69B-7FBB-0CFC6B0C1010}"/>
              </a:ext>
            </a:extLst>
          </p:cNvPr>
          <p:cNvSpPr>
            <a:spLocks noGrp="1"/>
          </p:cNvSpPr>
          <p:nvPr>
            <p:ph type="title"/>
          </p:nvPr>
        </p:nvSpPr>
        <p:spPr/>
        <p:txBody>
          <a:bodyPr/>
          <a:lstStyle/>
          <a:p>
            <a:r>
              <a:rPr lang="en-US"/>
              <a:t>1991 Gulf War</a:t>
            </a:r>
          </a:p>
        </p:txBody>
      </p:sp>
      <p:sp>
        <p:nvSpPr>
          <p:cNvPr id="3" name="Text Placeholder 2">
            <a:extLst>
              <a:ext uri="{FF2B5EF4-FFF2-40B4-BE49-F238E27FC236}">
                <a16:creationId xmlns:a16="http://schemas.microsoft.com/office/drawing/2014/main" id="{7431E358-B3D3-5962-062E-485F68DA98E5}"/>
              </a:ext>
            </a:extLst>
          </p:cNvPr>
          <p:cNvSpPr>
            <a:spLocks noGrp="1"/>
          </p:cNvSpPr>
          <p:nvPr>
            <p:ph type="body" idx="1"/>
          </p:nvPr>
        </p:nvSpPr>
        <p:spPr>
          <a:xfrm>
            <a:off x="838200" y="1825624"/>
            <a:ext cx="10515600" cy="4806181"/>
          </a:xfrm>
        </p:spPr>
        <p:txBody>
          <a:bodyPr>
            <a:normAutofit lnSpcReduction="10000"/>
          </a:bodyPr>
          <a:lstStyle/>
          <a:p>
            <a:r>
              <a:rPr lang="en-US"/>
              <a:t>In 1990, Iraq invaded Kuwait and </a:t>
            </a:r>
            <a:br>
              <a:rPr lang="en-US"/>
            </a:br>
            <a:r>
              <a:rPr lang="en-US"/>
              <a:t>leveraged weapons of mass </a:t>
            </a:r>
            <a:br>
              <a:rPr lang="en-US"/>
            </a:br>
            <a:r>
              <a:rPr lang="en-US"/>
              <a:t>destruction during the invasion, </a:t>
            </a:r>
            <a:br>
              <a:rPr lang="en-US"/>
            </a:br>
            <a:r>
              <a:rPr lang="en-US"/>
              <a:t>e.g. chemical weapons</a:t>
            </a:r>
          </a:p>
          <a:p>
            <a:endParaRPr lang="en-US"/>
          </a:p>
          <a:p>
            <a:r>
              <a:rPr lang="en-US"/>
              <a:t>In 1991, a coalition of nations </a:t>
            </a:r>
            <a:br>
              <a:rPr lang="en-US"/>
            </a:br>
            <a:r>
              <a:rPr lang="en-US"/>
              <a:t>led by the U.S. liberated Kuwait </a:t>
            </a:r>
          </a:p>
          <a:p>
            <a:endParaRPr lang="en-US"/>
          </a:p>
          <a:p>
            <a:r>
              <a:rPr lang="en-US"/>
              <a:t>Sanctions were imposed on Iraq; in particular, the government was required to cease research and development of weapons of mass destruction</a:t>
            </a:r>
          </a:p>
        </p:txBody>
      </p:sp>
      <p:pic>
        <p:nvPicPr>
          <p:cNvPr id="5" name="Picture 4" descr="A map of the united states&#10;&#10;Description automatically generated">
            <a:extLst>
              <a:ext uri="{FF2B5EF4-FFF2-40B4-BE49-F238E27FC236}">
                <a16:creationId xmlns:a16="http://schemas.microsoft.com/office/drawing/2014/main" id="{6B0B6518-2106-7BF7-F072-63A79AF1FBA0}"/>
              </a:ext>
            </a:extLst>
          </p:cNvPr>
          <p:cNvPicPr>
            <a:picLocks noChangeAspect="1"/>
          </p:cNvPicPr>
          <p:nvPr/>
        </p:nvPicPr>
        <p:blipFill>
          <a:blip r:embed="rId2"/>
          <a:stretch>
            <a:fillRect/>
          </a:stretch>
        </p:blipFill>
        <p:spPr>
          <a:xfrm>
            <a:off x="6096001" y="671255"/>
            <a:ext cx="6009372" cy="4456102"/>
          </a:xfrm>
          <a:prstGeom prst="rect">
            <a:avLst/>
          </a:prstGeom>
          <a:ln>
            <a:solidFill>
              <a:schemeClr val="tx1"/>
            </a:solidFill>
          </a:ln>
        </p:spPr>
      </p:pic>
    </p:spTree>
    <p:extLst>
      <p:ext uri="{BB962C8B-B14F-4D97-AF65-F5344CB8AC3E}">
        <p14:creationId xmlns:p14="http://schemas.microsoft.com/office/powerpoint/2010/main" val="379930979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1C06A9-0CD0-BCF9-CD96-DD7317A3E2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F266D9-EABD-5AD8-ABF4-B743BC21AD9F}"/>
              </a:ext>
            </a:extLst>
          </p:cNvPr>
          <p:cNvSpPr>
            <a:spLocks noGrp="1"/>
          </p:cNvSpPr>
          <p:nvPr>
            <p:ph type="title"/>
          </p:nvPr>
        </p:nvSpPr>
        <p:spPr/>
        <p:txBody>
          <a:bodyPr/>
          <a:lstStyle/>
          <a:p>
            <a:r>
              <a:rPr lang="en-US"/>
              <a:t>2003 Invasion of Iraq</a:t>
            </a:r>
          </a:p>
        </p:txBody>
      </p:sp>
      <p:sp>
        <p:nvSpPr>
          <p:cNvPr id="3" name="Text Placeholder 2">
            <a:extLst>
              <a:ext uri="{FF2B5EF4-FFF2-40B4-BE49-F238E27FC236}">
                <a16:creationId xmlns:a16="http://schemas.microsoft.com/office/drawing/2014/main" id="{00DB4E68-5855-18BE-8237-FE5770D1F865}"/>
              </a:ext>
            </a:extLst>
          </p:cNvPr>
          <p:cNvSpPr>
            <a:spLocks noGrp="1"/>
          </p:cNvSpPr>
          <p:nvPr>
            <p:ph type="body" idx="1"/>
          </p:nvPr>
        </p:nvSpPr>
        <p:spPr/>
        <p:txBody>
          <a:bodyPr/>
          <a:lstStyle/>
          <a:p>
            <a:r>
              <a:rPr lang="en-US"/>
              <a:t>Preceding 9/11, there had been concerns over the extent to which Iraq was or was not conducting R&amp;D on weapons of mass destruction</a:t>
            </a:r>
          </a:p>
          <a:p>
            <a:endParaRPr lang="en-US"/>
          </a:p>
          <a:p>
            <a:r>
              <a:rPr lang="en-US"/>
              <a:t>Following 9/11, the U.S. declared war on Iraq on the pretext that the government was conducting such research and had been involved in the attacks</a:t>
            </a:r>
          </a:p>
          <a:p>
            <a:endParaRPr lang="en-US"/>
          </a:p>
          <a:p>
            <a:r>
              <a:rPr lang="en-US"/>
              <a:t>Much justification was based on a U.S. </a:t>
            </a:r>
            <a:r>
              <a:rPr lang="en-US" i="1"/>
              <a:t>National Intelligence Estimate</a:t>
            </a:r>
          </a:p>
        </p:txBody>
      </p:sp>
    </p:spTree>
    <p:extLst>
      <p:ext uri="{BB962C8B-B14F-4D97-AF65-F5344CB8AC3E}">
        <p14:creationId xmlns:p14="http://schemas.microsoft.com/office/powerpoint/2010/main" val="35649174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92047F-775C-2BC8-5012-70E2D8B401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6E485E-D232-5AA3-CA8B-4C8C01004533}"/>
              </a:ext>
            </a:extLst>
          </p:cNvPr>
          <p:cNvSpPr>
            <a:spLocks noGrp="1"/>
          </p:cNvSpPr>
          <p:nvPr>
            <p:ph type="title"/>
          </p:nvPr>
        </p:nvSpPr>
        <p:spPr/>
        <p:txBody>
          <a:bodyPr/>
          <a:lstStyle/>
          <a:p>
            <a:r>
              <a:rPr lang="en-US"/>
              <a:t>National Intelligence Estimate (NIE)</a:t>
            </a:r>
          </a:p>
        </p:txBody>
      </p:sp>
      <p:sp>
        <p:nvSpPr>
          <p:cNvPr id="3" name="Text Placeholder 2">
            <a:extLst>
              <a:ext uri="{FF2B5EF4-FFF2-40B4-BE49-F238E27FC236}">
                <a16:creationId xmlns:a16="http://schemas.microsoft.com/office/drawing/2014/main" id="{C97A1983-DDE2-DE6C-B324-4AD8EECCE904}"/>
              </a:ext>
            </a:extLst>
          </p:cNvPr>
          <p:cNvSpPr>
            <a:spLocks noGrp="1"/>
          </p:cNvSpPr>
          <p:nvPr>
            <p:ph type="body" idx="1"/>
          </p:nvPr>
        </p:nvSpPr>
        <p:spPr/>
        <p:txBody>
          <a:bodyPr/>
          <a:lstStyle/>
          <a:p>
            <a:r>
              <a:rPr lang="en-US"/>
              <a:t>Considered to be among the most authoritative intelligence analysis documents that can be produced</a:t>
            </a:r>
          </a:p>
          <a:p>
            <a:endParaRPr lang="en-US"/>
          </a:p>
          <a:p>
            <a:r>
              <a:rPr lang="en-US"/>
              <a:t>Involves expert intelligence analysis input from all U.S. government intelligence agencies; is indeed signed by the directors of each agency </a:t>
            </a:r>
          </a:p>
          <a:p>
            <a:endParaRPr lang="en-US"/>
          </a:p>
          <a:p>
            <a:r>
              <a:rPr lang="en-US"/>
              <a:t>An NIE was producted on the topic of Iraq’s potential R&amp;D regarding weapons of mass destruction</a:t>
            </a:r>
          </a:p>
        </p:txBody>
      </p:sp>
    </p:spTree>
    <p:extLst>
      <p:ext uri="{BB962C8B-B14F-4D97-AF65-F5344CB8AC3E}">
        <p14:creationId xmlns:p14="http://schemas.microsoft.com/office/powerpoint/2010/main" val="346300571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27F7DB-3BFD-0BFB-0523-C0664C0198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ADE59C-CAC2-1A38-F373-57B206792EAC}"/>
              </a:ext>
            </a:extLst>
          </p:cNvPr>
          <p:cNvSpPr>
            <a:spLocks noGrp="1"/>
          </p:cNvSpPr>
          <p:nvPr>
            <p:ph type="title"/>
          </p:nvPr>
        </p:nvSpPr>
        <p:spPr/>
        <p:txBody>
          <a:bodyPr/>
          <a:lstStyle/>
          <a:p>
            <a:r>
              <a:rPr lang="en-US"/>
              <a:t>National Intelligence Estimate (NIE)</a:t>
            </a:r>
          </a:p>
        </p:txBody>
      </p:sp>
      <p:sp>
        <p:nvSpPr>
          <p:cNvPr id="3" name="Text Placeholder 2">
            <a:extLst>
              <a:ext uri="{FF2B5EF4-FFF2-40B4-BE49-F238E27FC236}">
                <a16:creationId xmlns:a16="http://schemas.microsoft.com/office/drawing/2014/main" id="{717166B8-A09E-B3B6-C3D6-C8806F821436}"/>
              </a:ext>
            </a:extLst>
          </p:cNvPr>
          <p:cNvSpPr>
            <a:spLocks noGrp="1"/>
          </p:cNvSpPr>
          <p:nvPr>
            <p:ph type="body" idx="1"/>
          </p:nvPr>
        </p:nvSpPr>
        <p:spPr/>
        <p:txBody>
          <a:bodyPr/>
          <a:lstStyle/>
          <a:p>
            <a:r>
              <a:rPr lang="en-US"/>
              <a:t>Despite stating intelligence agencies had limited information about the potential counter-intelligence in Iraq at the time, tentative conclusions were drawn that Iraq continued its weapons of mass destruction programs</a:t>
            </a:r>
          </a:p>
          <a:p>
            <a:pPr marL="114300" indent="0">
              <a:buNone/>
            </a:pPr>
            <a:endParaRPr lang="en-US"/>
          </a:p>
        </p:txBody>
      </p:sp>
      <p:pic>
        <p:nvPicPr>
          <p:cNvPr id="4" name="Picture 3" descr="A close-up of a document&#10;&#10;Description automatically generated">
            <a:extLst>
              <a:ext uri="{FF2B5EF4-FFF2-40B4-BE49-F238E27FC236}">
                <a16:creationId xmlns:a16="http://schemas.microsoft.com/office/drawing/2014/main" id="{219E3B22-AC39-42E2-EAAF-9B56C2885E32}"/>
              </a:ext>
            </a:extLst>
          </p:cNvPr>
          <p:cNvPicPr>
            <a:picLocks noChangeAspect="1"/>
          </p:cNvPicPr>
          <p:nvPr/>
        </p:nvPicPr>
        <p:blipFill>
          <a:blip r:embed="rId2"/>
          <a:stretch>
            <a:fillRect/>
          </a:stretch>
        </p:blipFill>
        <p:spPr>
          <a:xfrm>
            <a:off x="2931694" y="3429000"/>
            <a:ext cx="7772400" cy="3312007"/>
          </a:xfrm>
          <a:prstGeom prst="rect">
            <a:avLst/>
          </a:prstGeom>
        </p:spPr>
      </p:pic>
    </p:spTree>
    <p:extLst>
      <p:ext uri="{BB962C8B-B14F-4D97-AF65-F5344CB8AC3E}">
        <p14:creationId xmlns:p14="http://schemas.microsoft.com/office/powerpoint/2010/main" val="187014005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6FEFB-D981-07E7-84B7-EAD5B64DD12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E178A1-6753-133E-B4BA-6411AD95994A}"/>
              </a:ext>
            </a:extLst>
          </p:cNvPr>
          <p:cNvSpPr>
            <a:spLocks noGrp="1"/>
          </p:cNvSpPr>
          <p:nvPr>
            <p:ph type="title"/>
          </p:nvPr>
        </p:nvSpPr>
        <p:spPr/>
        <p:txBody>
          <a:bodyPr/>
          <a:lstStyle/>
          <a:p>
            <a:r>
              <a:rPr lang="en-US"/>
              <a:t>2003 Invasion of Iraq</a:t>
            </a:r>
          </a:p>
        </p:txBody>
      </p:sp>
      <p:sp>
        <p:nvSpPr>
          <p:cNvPr id="3" name="Text Placeholder 2">
            <a:extLst>
              <a:ext uri="{FF2B5EF4-FFF2-40B4-BE49-F238E27FC236}">
                <a16:creationId xmlns:a16="http://schemas.microsoft.com/office/drawing/2014/main" id="{43152C71-8531-EFE6-5A26-D23F840F2DE6}"/>
              </a:ext>
            </a:extLst>
          </p:cNvPr>
          <p:cNvSpPr>
            <a:spLocks noGrp="1"/>
          </p:cNvSpPr>
          <p:nvPr>
            <p:ph type="body" idx="1"/>
          </p:nvPr>
        </p:nvSpPr>
        <p:spPr>
          <a:xfrm>
            <a:off x="838200" y="1825625"/>
            <a:ext cx="10515600" cy="4902434"/>
          </a:xfrm>
        </p:spPr>
        <p:txBody>
          <a:bodyPr>
            <a:normAutofit/>
          </a:bodyPr>
          <a:lstStyle/>
          <a:p>
            <a:r>
              <a:rPr lang="en-US">
                <a:latin typeface="Garamond" panose="02020404030301010803" pitchFamily="18" charset="0"/>
              </a:rPr>
              <a:t>Secretary of State Colin Powell </a:t>
            </a:r>
            <a:br>
              <a:rPr lang="en-US">
                <a:latin typeface="Garamond" panose="02020404030301010803" pitchFamily="18" charset="0"/>
              </a:rPr>
            </a:br>
            <a:r>
              <a:rPr lang="en-US">
                <a:latin typeface="Garamond" panose="02020404030301010803" pitchFamily="18" charset="0"/>
              </a:rPr>
              <a:t>presented the U.S. case to the </a:t>
            </a:r>
            <a:br>
              <a:rPr lang="en-US">
                <a:latin typeface="Garamond" panose="02020404030301010803" pitchFamily="18" charset="0"/>
              </a:rPr>
            </a:br>
            <a:r>
              <a:rPr lang="en-US">
                <a:latin typeface="Garamond" panose="02020404030301010803" pitchFamily="18" charset="0"/>
              </a:rPr>
              <a:t>United Nations in the interest of </a:t>
            </a:r>
            <a:br>
              <a:rPr lang="en-US">
                <a:latin typeface="Garamond" panose="02020404030301010803" pitchFamily="18" charset="0"/>
              </a:rPr>
            </a:br>
            <a:r>
              <a:rPr lang="en-US">
                <a:latin typeface="Garamond" panose="02020404030301010803" pitchFamily="18" charset="0"/>
              </a:rPr>
              <a:t>garnering support</a:t>
            </a:r>
          </a:p>
          <a:p>
            <a:endParaRPr lang="en-US">
              <a:latin typeface="Garamond" panose="02020404030301010803" pitchFamily="18" charset="0"/>
            </a:endParaRPr>
          </a:p>
          <a:p>
            <a:endParaRPr lang="en-US" b="0" i="0">
              <a:solidFill>
                <a:srgbClr val="333333"/>
              </a:solidFill>
              <a:effectLst/>
              <a:latin typeface="Garamond" panose="02020404030301010803" pitchFamily="18" charset="0"/>
            </a:endParaRPr>
          </a:p>
          <a:p>
            <a:r>
              <a:rPr lang="en-US" b="0" i="0">
                <a:solidFill>
                  <a:srgbClr val="333333"/>
                </a:solidFill>
                <a:effectLst/>
                <a:latin typeface="Garamond" panose="02020404030301010803" pitchFamily="18" charset="0"/>
              </a:rPr>
              <a:t>"My colleagues, every statement I make today is backed up by sources...What we're giving you are facts and conclusions based on solid intelligence...Saddam Hussein has chemical weapons...and Saddam Hussein has no compunction about using them again — against his neighbors, and against his own people."</a:t>
            </a:r>
            <a:endParaRPr lang="en-US">
              <a:latin typeface="Garamond" panose="02020404030301010803" pitchFamily="18" charset="0"/>
            </a:endParaRPr>
          </a:p>
        </p:txBody>
      </p:sp>
      <p:pic>
        <p:nvPicPr>
          <p:cNvPr id="5" name="Picture 4" descr="A person in a suit speaking into a microphone&#10;&#10;Description automatically generated">
            <a:extLst>
              <a:ext uri="{FF2B5EF4-FFF2-40B4-BE49-F238E27FC236}">
                <a16:creationId xmlns:a16="http://schemas.microsoft.com/office/drawing/2014/main" id="{8F7634D7-E7A3-9876-66D5-473982C38FC3}"/>
              </a:ext>
            </a:extLst>
          </p:cNvPr>
          <p:cNvPicPr>
            <a:picLocks noChangeAspect="1"/>
          </p:cNvPicPr>
          <p:nvPr/>
        </p:nvPicPr>
        <p:blipFill>
          <a:blip r:embed="rId2"/>
          <a:stretch>
            <a:fillRect/>
          </a:stretch>
        </p:blipFill>
        <p:spPr>
          <a:xfrm>
            <a:off x="6570986" y="1133784"/>
            <a:ext cx="4782814" cy="3333264"/>
          </a:xfrm>
          <a:prstGeom prst="rect">
            <a:avLst/>
          </a:prstGeom>
        </p:spPr>
      </p:pic>
    </p:spTree>
    <p:extLst>
      <p:ext uri="{BB962C8B-B14F-4D97-AF65-F5344CB8AC3E}">
        <p14:creationId xmlns:p14="http://schemas.microsoft.com/office/powerpoint/2010/main" val="3471359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744782-5F3D-9F88-1AB5-9AB58067812D}"/>
            </a:ext>
          </a:extLst>
        </p:cNvPr>
        <p:cNvGrpSpPr/>
        <p:nvPr/>
      </p:nvGrpSpPr>
      <p:grpSpPr>
        <a:xfrm>
          <a:off x="0" y="0"/>
          <a:ext cx="0" cy="0"/>
          <a:chOff x="0" y="0"/>
          <a:chExt cx="0" cy="0"/>
        </a:xfrm>
      </p:grpSpPr>
      <p:pic>
        <p:nvPicPr>
          <p:cNvPr id="4" name="Picture 3" descr="A large fire in a city at night&#10;&#10;Description automatically generated">
            <a:extLst>
              <a:ext uri="{FF2B5EF4-FFF2-40B4-BE49-F238E27FC236}">
                <a16:creationId xmlns:a16="http://schemas.microsoft.com/office/drawing/2014/main" id="{D1187DFC-B989-8148-1115-F643AE916A6B}"/>
              </a:ext>
            </a:extLst>
          </p:cNvPr>
          <p:cNvPicPr>
            <a:picLocks noChangeAspect="1"/>
          </p:cNvPicPr>
          <p:nvPr/>
        </p:nvPicPr>
        <p:blipFill>
          <a:blip r:embed="rId2">
            <a:alphaModFix amt="20000"/>
          </a:blip>
          <a:stretch>
            <a:fillRect/>
          </a:stretch>
        </p:blipFill>
        <p:spPr>
          <a:xfrm>
            <a:off x="0" y="0"/>
            <a:ext cx="12191999" cy="6870715"/>
          </a:xfrm>
          <a:prstGeom prst="rect">
            <a:avLst/>
          </a:prstGeom>
        </p:spPr>
      </p:pic>
      <p:sp>
        <p:nvSpPr>
          <p:cNvPr id="2" name="Title 1">
            <a:extLst>
              <a:ext uri="{FF2B5EF4-FFF2-40B4-BE49-F238E27FC236}">
                <a16:creationId xmlns:a16="http://schemas.microsoft.com/office/drawing/2014/main" id="{C9EF526C-B1B9-E49F-88E4-519127600123}"/>
              </a:ext>
            </a:extLst>
          </p:cNvPr>
          <p:cNvSpPr>
            <a:spLocks noGrp="1"/>
          </p:cNvSpPr>
          <p:nvPr>
            <p:ph type="title"/>
          </p:nvPr>
        </p:nvSpPr>
        <p:spPr/>
        <p:txBody>
          <a:bodyPr/>
          <a:lstStyle/>
          <a:p>
            <a:r>
              <a:rPr lang="en-US"/>
              <a:t>Intelligence Failure</a:t>
            </a:r>
          </a:p>
        </p:txBody>
      </p:sp>
      <p:sp>
        <p:nvSpPr>
          <p:cNvPr id="3" name="Text Placeholder 2">
            <a:extLst>
              <a:ext uri="{FF2B5EF4-FFF2-40B4-BE49-F238E27FC236}">
                <a16:creationId xmlns:a16="http://schemas.microsoft.com/office/drawing/2014/main" id="{8F79D726-DBDF-6AA5-6698-A776CF9D99B6}"/>
              </a:ext>
            </a:extLst>
          </p:cNvPr>
          <p:cNvSpPr>
            <a:spLocks noGrp="1"/>
          </p:cNvSpPr>
          <p:nvPr>
            <p:ph type="body" idx="1"/>
          </p:nvPr>
        </p:nvSpPr>
        <p:spPr>
          <a:xfrm>
            <a:off x="838200" y="1825625"/>
            <a:ext cx="10515600" cy="4902434"/>
          </a:xfrm>
          <a:effectLst>
            <a:outerShdw blurRad="63500" sx="102000" sy="102000" algn="ctr" rotWithShape="0">
              <a:prstClr val="black">
                <a:alpha val="40000"/>
              </a:prstClr>
            </a:outerShdw>
          </a:effectLst>
        </p:spPr>
        <p:txBody>
          <a:bodyPr>
            <a:normAutofit/>
          </a:bodyPr>
          <a:lstStyle/>
          <a:p>
            <a:r>
              <a:rPr lang="en-US"/>
              <a:t>The U.S. and coalition forces toppled the Iraq regime led by Saddam Hussein within a week; no weapons of mass destruction were found</a:t>
            </a:r>
          </a:p>
          <a:p>
            <a:endParaRPr lang="en-US"/>
          </a:p>
          <a:p>
            <a:r>
              <a:rPr lang="en-US"/>
              <a:t>In 1991, Hussein lied about weapon manufacturing, but following sanctions he closed down such operations</a:t>
            </a:r>
          </a:p>
          <a:p>
            <a:endParaRPr lang="en-US"/>
          </a:p>
          <a:p>
            <a:r>
              <a:rPr lang="en-US">
                <a:effectLst>
                  <a:outerShdw blurRad="489563" dist="50800" dir="11820000" sx="1000" sy="1000" algn="ctr" rotWithShape="0">
                    <a:srgbClr val="000000">
                      <a:alpha val="92952"/>
                    </a:srgbClr>
                  </a:outerShdw>
                </a:effectLst>
              </a:rPr>
              <a:t>However, he did not tell the Iraqi people or his cabinet because he did not want to appear weak; he assumed U.S. intelligence was so good it would know</a:t>
            </a:r>
          </a:p>
          <a:p>
            <a:endParaRPr lang="en-US"/>
          </a:p>
          <a:p>
            <a:endParaRPr lang="en-US"/>
          </a:p>
        </p:txBody>
      </p:sp>
    </p:spTree>
    <p:extLst>
      <p:ext uri="{BB962C8B-B14F-4D97-AF65-F5344CB8AC3E}">
        <p14:creationId xmlns:p14="http://schemas.microsoft.com/office/powerpoint/2010/main" val="357201392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C22BE3-76CB-AA2C-9B2F-E7B5E239D6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2CDCBD-730A-377A-6F3B-B3AEC62DC293}"/>
              </a:ext>
            </a:extLst>
          </p:cNvPr>
          <p:cNvSpPr>
            <a:spLocks noGrp="1"/>
          </p:cNvSpPr>
          <p:nvPr>
            <p:ph type="title"/>
          </p:nvPr>
        </p:nvSpPr>
        <p:spPr/>
        <p:txBody>
          <a:bodyPr/>
          <a:lstStyle/>
          <a:p>
            <a:r>
              <a:rPr lang="en-US"/>
              <a:t>Intelligence Failure</a:t>
            </a:r>
          </a:p>
        </p:txBody>
      </p:sp>
      <p:sp>
        <p:nvSpPr>
          <p:cNvPr id="3" name="Text Placeholder 2">
            <a:extLst>
              <a:ext uri="{FF2B5EF4-FFF2-40B4-BE49-F238E27FC236}">
                <a16:creationId xmlns:a16="http://schemas.microsoft.com/office/drawing/2014/main" id="{9E40155D-2292-DAA7-E998-FB5DFB3FF292}"/>
              </a:ext>
            </a:extLst>
          </p:cNvPr>
          <p:cNvSpPr>
            <a:spLocks noGrp="1"/>
          </p:cNvSpPr>
          <p:nvPr>
            <p:ph type="body" idx="1"/>
          </p:nvPr>
        </p:nvSpPr>
        <p:spPr/>
        <p:txBody>
          <a:bodyPr/>
          <a:lstStyle/>
          <a:p>
            <a:r>
              <a:rPr lang="en-US"/>
              <a:t>They did not</a:t>
            </a:r>
          </a:p>
          <a:p>
            <a:endParaRPr lang="en-US"/>
          </a:p>
          <a:p>
            <a:r>
              <a:rPr lang="en-US"/>
              <a:t>Intelligence analysts in the U.S. believed that because Hussein had lied about weapons of mass destruction before the Gulf War, he was likely lying again</a:t>
            </a:r>
          </a:p>
          <a:p>
            <a:endParaRPr lang="en-US"/>
          </a:p>
          <a:p>
            <a:r>
              <a:rPr lang="en-US"/>
              <a:t>They were right that he was lying, but wrong about what he was lying about</a:t>
            </a:r>
          </a:p>
        </p:txBody>
      </p:sp>
      <p:pic>
        <p:nvPicPr>
          <p:cNvPr id="4" name="Picture 3" descr="A large fire in a city at night&#10;&#10;Description automatically generated">
            <a:extLst>
              <a:ext uri="{FF2B5EF4-FFF2-40B4-BE49-F238E27FC236}">
                <a16:creationId xmlns:a16="http://schemas.microsoft.com/office/drawing/2014/main" id="{BBC0FD0D-A90D-7E68-395D-CD734EB5B9AA}"/>
              </a:ext>
            </a:extLst>
          </p:cNvPr>
          <p:cNvPicPr>
            <a:picLocks noChangeAspect="1"/>
          </p:cNvPicPr>
          <p:nvPr/>
        </p:nvPicPr>
        <p:blipFill>
          <a:blip r:embed="rId2">
            <a:alphaModFix amt="20000"/>
          </a:blip>
          <a:stretch>
            <a:fillRect/>
          </a:stretch>
        </p:blipFill>
        <p:spPr>
          <a:xfrm>
            <a:off x="0" y="0"/>
            <a:ext cx="12191999" cy="6870715"/>
          </a:xfrm>
          <a:prstGeom prst="rect">
            <a:avLst/>
          </a:prstGeom>
        </p:spPr>
      </p:pic>
    </p:spTree>
    <p:extLst>
      <p:ext uri="{BB962C8B-B14F-4D97-AF65-F5344CB8AC3E}">
        <p14:creationId xmlns:p14="http://schemas.microsoft.com/office/powerpoint/2010/main" val="226490101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410ABA-E0A0-B7F9-96B8-8366BBEFD3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94D745-6A93-BCD0-0BAE-D732024EBA3C}"/>
              </a:ext>
            </a:extLst>
          </p:cNvPr>
          <p:cNvSpPr>
            <a:spLocks noGrp="1"/>
          </p:cNvSpPr>
          <p:nvPr>
            <p:ph type="title"/>
          </p:nvPr>
        </p:nvSpPr>
        <p:spPr/>
        <p:txBody>
          <a:bodyPr/>
          <a:lstStyle/>
          <a:p>
            <a:r>
              <a:rPr lang="en-US"/>
              <a:t>Group Exercise</a:t>
            </a:r>
          </a:p>
        </p:txBody>
      </p:sp>
      <p:sp>
        <p:nvSpPr>
          <p:cNvPr id="3" name="Content Placeholder 2">
            <a:extLst>
              <a:ext uri="{FF2B5EF4-FFF2-40B4-BE49-F238E27FC236}">
                <a16:creationId xmlns:a16="http://schemas.microsoft.com/office/drawing/2014/main" id="{06C70A67-C066-0545-2970-7B05209BA405}"/>
              </a:ext>
            </a:extLst>
          </p:cNvPr>
          <p:cNvSpPr>
            <a:spLocks noGrp="1"/>
          </p:cNvSpPr>
          <p:nvPr>
            <p:ph idx="1"/>
          </p:nvPr>
        </p:nvSpPr>
        <p:spPr>
          <a:xfrm>
            <a:off x="838200" y="1825624"/>
            <a:ext cx="10993244" cy="5032375"/>
          </a:xfrm>
        </p:spPr>
        <p:txBody>
          <a:bodyPr/>
          <a:lstStyle/>
          <a:p>
            <a:r>
              <a:rPr lang="en-US"/>
              <a:t>Gather into small groups and reflect on the intelligence failures just described from the leadup to the war in Iraq</a:t>
            </a:r>
          </a:p>
          <a:p>
            <a:endParaRPr lang="en-US"/>
          </a:p>
          <a:p>
            <a:r>
              <a:rPr lang="en-US"/>
              <a:t>In particular, reflect on whether and how such intelligence failures might have been mitigated or addressed by leveraging ontology strategies and technologies</a:t>
            </a:r>
          </a:p>
          <a:p>
            <a:pPr marL="0" indent="0">
              <a:buNone/>
            </a:pPr>
            <a:endParaRPr lang="en-US"/>
          </a:p>
          <a:p>
            <a:r>
              <a:rPr lang="en-US" b="1">
                <a:solidFill>
                  <a:srgbClr val="FF0000"/>
                </a:solidFill>
              </a:rPr>
              <a:t>Spoiler: I expect this to be a rather challenging exercise...</a:t>
            </a:r>
          </a:p>
        </p:txBody>
      </p:sp>
    </p:spTree>
    <p:extLst>
      <p:ext uri="{BB962C8B-B14F-4D97-AF65-F5344CB8AC3E}">
        <p14:creationId xmlns:p14="http://schemas.microsoft.com/office/powerpoint/2010/main" val="258727743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27283-2007-340C-1116-724FFE9C6620}"/>
              </a:ext>
            </a:extLst>
          </p:cNvPr>
          <p:cNvSpPr>
            <a:spLocks noGrp="1"/>
          </p:cNvSpPr>
          <p:nvPr>
            <p:ph type="title"/>
          </p:nvPr>
        </p:nvSpPr>
        <p:spPr/>
        <p:txBody>
          <a:bodyPr/>
          <a:lstStyle/>
          <a:p>
            <a:r>
              <a:rPr lang="en-US"/>
              <a:t>Readings</a:t>
            </a:r>
          </a:p>
        </p:txBody>
      </p:sp>
      <p:sp>
        <p:nvSpPr>
          <p:cNvPr id="3" name="Content Placeholder 2">
            <a:extLst>
              <a:ext uri="{FF2B5EF4-FFF2-40B4-BE49-F238E27FC236}">
                <a16:creationId xmlns:a16="http://schemas.microsoft.com/office/drawing/2014/main" id="{F4DEB2EB-4B2E-B90C-010C-56530F6D0421}"/>
              </a:ext>
            </a:extLst>
          </p:cNvPr>
          <p:cNvSpPr>
            <a:spLocks noGrp="1"/>
          </p:cNvSpPr>
          <p:nvPr>
            <p:ph idx="1"/>
          </p:nvPr>
        </p:nvSpPr>
        <p:spPr/>
        <p:txBody>
          <a:bodyPr>
            <a:normAutofit/>
          </a:bodyPr>
          <a:lstStyle/>
          <a:p>
            <a:pPr>
              <a:spcBef>
                <a:spcPts val="0"/>
              </a:spcBef>
              <a:spcAft>
                <a:spcPts val="600"/>
              </a:spcAft>
            </a:pPr>
            <a:r>
              <a:rPr lang="en-US" u="sng">
                <a:solidFill>
                  <a:srgbClr val="000000"/>
                </a:solidFill>
                <a:effectLst/>
                <a:ea typeface="Trebuchet MS" panose="020B0703020202090204" pitchFamily="34" charset="0"/>
                <a:cs typeface="Times New Roman" panose="02020603050405020304" pitchFamily="18" charset="0"/>
                <a:hlinkClick r:id="rId2"/>
              </a:rPr>
              <a:t>Philosophical Foundations of Intelligence Collection and Analysis</a:t>
            </a:r>
            <a:endParaRPr lang="en-US">
              <a:solidFill>
                <a:srgbClr val="404040"/>
              </a:solidFill>
              <a:effectLst/>
              <a:ea typeface="Trebuchet MS" panose="020B0703020202090204" pitchFamily="34" charset="0"/>
              <a:cs typeface="Times New Roman" panose="02020603050405020304" pitchFamily="18" charset="0"/>
            </a:endParaRPr>
          </a:p>
          <a:p>
            <a:endParaRPr lang="en-US" u="sng">
              <a:solidFill>
                <a:srgbClr val="000000"/>
              </a:solidFill>
              <a:effectLst/>
              <a:ea typeface="Times New Roman" panose="02020603050405020304" pitchFamily="18" charset="0"/>
              <a:cs typeface="Times New Roman" panose="02020603050405020304" pitchFamily="18" charset="0"/>
              <a:hlinkClick r:id="rId3"/>
            </a:endParaRPr>
          </a:p>
          <a:p>
            <a:r>
              <a:rPr lang="en-US" u="sng">
                <a:solidFill>
                  <a:srgbClr val="000000"/>
                </a:solidFill>
                <a:effectLst/>
                <a:ea typeface="Times New Roman" panose="02020603050405020304" pitchFamily="18" charset="0"/>
                <a:cs typeface="Times New Roman" panose="02020603050405020304" pitchFamily="18" charset="0"/>
                <a:hlinkClick r:id="rId3"/>
              </a:rPr>
              <a:t>Ontology for the Intelligence Analyst</a:t>
            </a:r>
            <a:r>
              <a:rPr lang="en-US">
                <a:effectLst/>
              </a:rPr>
              <a:t> </a:t>
            </a:r>
            <a:endParaRPr lang="en-US"/>
          </a:p>
        </p:txBody>
      </p:sp>
    </p:spTree>
    <p:extLst>
      <p:ext uri="{BB962C8B-B14F-4D97-AF65-F5344CB8AC3E}">
        <p14:creationId xmlns:p14="http://schemas.microsoft.com/office/powerpoint/2010/main" val="19007531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5D0E4-38EB-4999-8D1D-F9B73A6D5673}"/>
              </a:ext>
            </a:extLst>
          </p:cNvPr>
          <p:cNvSpPr>
            <a:spLocks noGrp="1"/>
          </p:cNvSpPr>
          <p:nvPr>
            <p:ph type="title"/>
          </p:nvPr>
        </p:nvSpPr>
        <p:spPr/>
        <p:txBody>
          <a:bodyPr/>
          <a:lstStyle/>
          <a:p>
            <a:r>
              <a:rPr lang="en-US" dirty="0"/>
              <a:t>Big Data Big Problems</a:t>
            </a:r>
          </a:p>
        </p:txBody>
      </p:sp>
      <p:sp>
        <p:nvSpPr>
          <p:cNvPr id="4" name="Slide Number Placeholder 3">
            <a:extLst>
              <a:ext uri="{FF2B5EF4-FFF2-40B4-BE49-F238E27FC236}">
                <a16:creationId xmlns:a16="http://schemas.microsoft.com/office/drawing/2014/main" id="{1DB9B6C0-32C0-4E33-A00B-7315BB1AA38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75772012-4F80-4F6B-8E82-2C58E7F9C4D5}" type="slidenum">
              <a:rPr kumimoji="0" lang="en-US" sz="1200" b="0" i="0" u="none" strike="noStrike" kern="0" cap="none" spc="0" normalizeH="0" baseline="0" noProof="0" smtClean="0">
                <a:ln>
                  <a:noFill/>
                </a:ln>
                <a:solidFill>
                  <a:srgbClr val="888888"/>
                </a:solidFill>
                <a:effectLst/>
                <a:uLnTx/>
                <a:uFillTx/>
                <a:latin typeface="Garamond"/>
                <a:sym typeface="Garamon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6</a:t>
            </a:fld>
            <a:endParaRPr kumimoji="0" lang="en-US" sz="1200" b="0" i="0" u="none" strike="noStrike" kern="0" cap="none" spc="0" normalizeH="0" baseline="0" noProof="0">
              <a:ln>
                <a:noFill/>
              </a:ln>
              <a:solidFill>
                <a:srgbClr val="888888"/>
              </a:solidFill>
              <a:effectLst/>
              <a:uLnTx/>
              <a:uFillTx/>
              <a:latin typeface="Garamond"/>
              <a:sym typeface="Garamond"/>
            </a:endParaRPr>
          </a:p>
        </p:txBody>
      </p:sp>
      <p:pic>
        <p:nvPicPr>
          <p:cNvPr id="1026" name="Picture 2" descr="What are the Characteristics of Big Data? | 5V&amp;#39;s, Types, Benefits | Edureka">
            <a:extLst>
              <a:ext uri="{FF2B5EF4-FFF2-40B4-BE49-F238E27FC236}">
                <a16:creationId xmlns:a16="http://schemas.microsoft.com/office/drawing/2014/main" id="{F587A964-BAC0-4BA2-811B-9738623A68EF}"/>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3262" t="2718" r="9781" b="18747"/>
          <a:stretch/>
        </p:blipFill>
        <p:spPr bwMode="auto">
          <a:xfrm>
            <a:off x="1474860" y="1416137"/>
            <a:ext cx="9242280" cy="530533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CF2A28C9-4D52-48FA-91DA-81267BBEFC26}"/>
              </a:ext>
            </a:extLst>
          </p:cNvPr>
          <p:cNvCxnSpPr>
            <a:cxnSpLocks/>
          </p:cNvCxnSpPr>
          <p:nvPr/>
        </p:nvCxnSpPr>
        <p:spPr>
          <a:xfrm>
            <a:off x="1846685" y="5237262"/>
            <a:ext cx="309286" cy="374973"/>
          </a:xfrm>
          <a:prstGeom prst="straightConnector1">
            <a:avLst/>
          </a:prstGeom>
          <a:ln w="28575">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7AAFDDDC-077D-48F3-AEA0-6B97E6EEFDEC}"/>
              </a:ext>
            </a:extLst>
          </p:cNvPr>
          <p:cNvSpPr/>
          <p:nvPr/>
        </p:nvSpPr>
        <p:spPr>
          <a:xfrm>
            <a:off x="1474860" y="5517680"/>
            <a:ext cx="2976524" cy="1203795"/>
          </a:xfrm>
          <a:prstGeom prst="ellipse">
            <a:avLst/>
          </a:prstGeom>
          <a:noFill/>
          <a:ln w="381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9" name="TextBox 8">
            <a:extLst>
              <a:ext uri="{FF2B5EF4-FFF2-40B4-BE49-F238E27FC236}">
                <a16:creationId xmlns:a16="http://schemas.microsoft.com/office/drawing/2014/main" id="{DDFB93D9-F216-46EF-8291-A6BF3D165F10}"/>
              </a:ext>
            </a:extLst>
          </p:cNvPr>
          <p:cNvSpPr txBox="1"/>
          <p:nvPr/>
        </p:nvSpPr>
        <p:spPr>
          <a:xfrm>
            <a:off x="70339" y="4470473"/>
            <a:ext cx="3271680" cy="738664"/>
          </a:xfrm>
          <a:prstGeom prst="rect">
            <a:avLst/>
          </a:prstGeom>
          <a:noFill/>
          <a:ln w="12700">
            <a:solidFill>
              <a:schemeClr val="bg2">
                <a:lumMod val="75000"/>
              </a:schemeClr>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ea typeface="+mn-ea"/>
                <a:cs typeface="Arial"/>
                <a:sym typeface="Arial"/>
              </a:rPr>
              <a:t>The volume of data generated grows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ea typeface="+mn-ea"/>
                <a:cs typeface="Arial"/>
                <a:sym typeface="Arial"/>
              </a:rPr>
              <a:t>exponentially each year; as of 2020 </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FF0000"/>
                </a:solidFill>
                <a:effectLst/>
                <a:uLnTx/>
                <a:uFillTx/>
                <a:latin typeface="Arial"/>
                <a:ea typeface="+mn-ea"/>
                <a:cs typeface="Arial"/>
                <a:sym typeface="Arial"/>
              </a:rPr>
              <a:t>2.5 Quintillion bytes per day</a:t>
            </a:r>
          </a:p>
        </p:txBody>
      </p:sp>
    </p:spTree>
    <p:extLst>
      <p:ext uri="{BB962C8B-B14F-4D97-AF65-F5344CB8AC3E}">
        <p14:creationId xmlns:p14="http://schemas.microsoft.com/office/powerpoint/2010/main" val="12083069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5D0E4-38EB-4999-8D1D-F9B73A6D5673}"/>
              </a:ext>
            </a:extLst>
          </p:cNvPr>
          <p:cNvSpPr>
            <a:spLocks noGrp="1"/>
          </p:cNvSpPr>
          <p:nvPr>
            <p:ph type="title"/>
          </p:nvPr>
        </p:nvSpPr>
        <p:spPr/>
        <p:txBody>
          <a:bodyPr/>
          <a:lstStyle/>
          <a:p>
            <a:r>
              <a:rPr lang="en-US" dirty="0"/>
              <a:t>Big Data Big Problems</a:t>
            </a:r>
          </a:p>
        </p:txBody>
      </p:sp>
      <p:sp>
        <p:nvSpPr>
          <p:cNvPr id="4" name="Slide Number Placeholder 3">
            <a:extLst>
              <a:ext uri="{FF2B5EF4-FFF2-40B4-BE49-F238E27FC236}">
                <a16:creationId xmlns:a16="http://schemas.microsoft.com/office/drawing/2014/main" id="{1DB9B6C0-32C0-4E33-A00B-7315BB1AA38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75772012-4F80-4F6B-8E82-2C58E7F9C4D5}" type="slidenum">
              <a:rPr kumimoji="0" lang="en-US" sz="1200" b="0" i="0" u="none" strike="noStrike" kern="0" cap="none" spc="0" normalizeH="0" baseline="0" noProof="0" smtClean="0">
                <a:ln>
                  <a:noFill/>
                </a:ln>
                <a:solidFill>
                  <a:srgbClr val="888888"/>
                </a:solidFill>
                <a:effectLst/>
                <a:uLnTx/>
                <a:uFillTx/>
                <a:latin typeface="Garamond"/>
                <a:sym typeface="Garamon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7</a:t>
            </a:fld>
            <a:endParaRPr kumimoji="0" lang="en-US" sz="1200" b="0" i="0" u="none" strike="noStrike" kern="0" cap="none" spc="0" normalizeH="0" baseline="0" noProof="0">
              <a:ln>
                <a:noFill/>
              </a:ln>
              <a:solidFill>
                <a:srgbClr val="888888"/>
              </a:solidFill>
              <a:effectLst/>
              <a:uLnTx/>
              <a:uFillTx/>
              <a:latin typeface="Garamond"/>
              <a:sym typeface="Garamond"/>
            </a:endParaRPr>
          </a:p>
        </p:txBody>
      </p:sp>
      <p:pic>
        <p:nvPicPr>
          <p:cNvPr id="1026" name="Picture 2" descr="What are the Characteristics of Big Data? | 5V&amp;#39;s, Types, Benefits | Edureka">
            <a:extLst>
              <a:ext uri="{FF2B5EF4-FFF2-40B4-BE49-F238E27FC236}">
                <a16:creationId xmlns:a16="http://schemas.microsoft.com/office/drawing/2014/main" id="{F587A964-BAC0-4BA2-811B-9738623A68EF}"/>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3262" t="2718" r="9781" b="18747"/>
          <a:stretch/>
        </p:blipFill>
        <p:spPr bwMode="auto">
          <a:xfrm>
            <a:off x="1474860" y="1416137"/>
            <a:ext cx="9242280" cy="53053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20E7CB0-17A4-4EEC-871A-D4BCE9814E81}"/>
              </a:ext>
            </a:extLst>
          </p:cNvPr>
          <p:cNvSpPr txBox="1"/>
          <p:nvPr/>
        </p:nvSpPr>
        <p:spPr>
          <a:xfrm>
            <a:off x="7378555" y="1604793"/>
            <a:ext cx="4069519" cy="738664"/>
          </a:xfrm>
          <a:prstGeom prst="rect">
            <a:avLst/>
          </a:prstGeom>
          <a:noFill/>
          <a:ln w="12700">
            <a:solidFill>
              <a:schemeClr val="bg2">
                <a:lumMod val="75000"/>
              </a:schemeClr>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ea typeface="+mn-ea"/>
                <a:cs typeface="Arial"/>
                <a:sym typeface="Arial"/>
              </a:rPr>
              <a:t>Some </a:t>
            </a:r>
            <a:r>
              <a:rPr kumimoji="0" lang="en-US" sz="1400" b="1" i="0" u="none" strike="noStrike" kern="0" cap="none" spc="0" normalizeH="0" baseline="0" noProof="0" dirty="0">
                <a:ln>
                  <a:noFill/>
                </a:ln>
                <a:solidFill>
                  <a:srgbClr val="FF0000"/>
                </a:solidFill>
                <a:effectLst/>
                <a:uLnTx/>
                <a:uFillTx/>
                <a:latin typeface="Arial"/>
                <a:ea typeface="+mn-ea"/>
                <a:cs typeface="Arial"/>
                <a:sym typeface="Arial"/>
              </a:rPr>
              <a:t>trustworthy</a:t>
            </a:r>
            <a:r>
              <a:rPr kumimoji="0" lang="en-US" sz="1400" b="1" i="0" u="none" strike="noStrike" kern="0" cap="none" spc="0" normalizeH="0" baseline="0" noProof="0" dirty="0">
                <a:ln>
                  <a:noFill/>
                </a:ln>
                <a:solidFill>
                  <a:srgbClr val="000000"/>
                </a:solidFill>
                <a:effectLst/>
                <a:uLnTx/>
                <a:uFillTx/>
                <a:latin typeface="Arial"/>
                <a:ea typeface="+mn-ea"/>
                <a:cs typeface="Arial"/>
                <a:sym typeface="Arial"/>
              </a:rPr>
              <a:t>, e.g. academic research</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ea typeface="+mn-ea"/>
                <a:cs typeface="Arial"/>
                <a:sym typeface="Arial"/>
              </a:rPr>
              <a:t>Some </a:t>
            </a:r>
            <a:r>
              <a:rPr kumimoji="0" lang="en-US" sz="1400" b="1" i="0" u="none" strike="noStrike" kern="0" cap="none" spc="0" normalizeH="0" baseline="0" noProof="0" dirty="0">
                <a:ln>
                  <a:noFill/>
                </a:ln>
                <a:solidFill>
                  <a:srgbClr val="FF0000"/>
                </a:solidFill>
                <a:effectLst/>
                <a:uLnTx/>
                <a:uFillTx/>
                <a:latin typeface="Arial"/>
                <a:ea typeface="+mn-ea"/>
                <a:cs typeface="Arial"/>
                <a:sym typeface="Arial"/>
              </a:rPr>
              <a:t>not trustworthy</a:t>
            </a:r>
            <a:r>
              <a:rPr kumimoji="0" lang="en-US" sz="1400" b="1" i="0" u="none" strike="noStrike" kern="0" cap="none" spc="0" normalizeH="0" baseline="0" noProof="0" dirty="0">
                <a:ln>
                  <a:noFill/>
                </a:ln>
                <a:solidFill>
                  <a:srgbClr val="000000"/>
                </a:solidFill>
                <a:effectLst/>
                <a:uLnTx/>
                <a:uFillTx/>
                <a:latin typeface="Arial"/>
                <a:ea typeface="+mn-ea"/>
                <a:cs typeface="Arial"/>
                <a:sym typeface="Arial"/>
              </a:rPr>
              <a:t>, e.g. twitter</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FF0000"/>
                </a:solidFill>
                <a:effectLst/>
                <a:uLnTx/>
                <a:uFillTx/>
                <a:latin typeface="Arial"/>
                <a:ea typeface="+mn-ea"/>
                <a:cs typeface="Arial"/>
                <a:sym typeface="Arial"/>
              </a:rPr>
              <a:t>Various standards</a:t>
            </a:r>
            <a:r>
              <a:rPr kumimoji="0" lang="en-US" sz="1400" b="1" i="0" u="none" strike="noStrike" kern="0" cap="none" spc="0" normalizeH="0" baseline="0" noProof="0" dirty="0">
                <a:ln>
                  <a:noFill/>
                </a:ln>
                <a:solidFill>
                  <a:srgbClr val="000000"/>
                </a:solidFill>
                <a:effectLst/>
                <a:uLnTx/>
                <a:uFillTx/>
                <a:latin typeface="Arial"/>
                <a:ea typeface="+mn-ea"/>
                <a:cs typeface="Arial"/>
                <a:sym typeface="Arial"/>
              </a:rPr>
              <a:t>, e.g. xml, ttl, jsonld, etc. </a:t>
            </a:r>
          </a:p>
        </p:txBody>
      </p:sp>
      <p:cxnSp>
        <p:nvCxnSpPr>
          <p:cNvPr id="6" name="Straight Arrow Connector 5">
            <a:extLst>
              <a:ext uri="{FF2B5EF4-FFF2-40B4-BE49-F238E27FC236}">
                <a16:creationId xmlns:a16="http://schemas.microsoft.com/office/drawing/2014/main" id="{CF2A28C9-4D52-48FA-91DA-81267BBEFC26}"/>
              </a:ext>
            </a:extLst>
          </p:cNvPr>
          <p:cNvCxnSpPr>
            <a:cxnSpLocks/>
          </p:cNvCxnSpPr>
          <p:nvPr/>
        </p:nvCxnSpPr>
        <p:spPr>
          <a:xfrm>
            <a:off x="9417426" y="2343457"/>
            <a:ext cx="0" cy="1167360"/>
          </a:xfrm>
          <a:prstGeom prst="straightConnector1">
            <a:avLst/>
          </a:prstGeom>
          <a:ln w="28575">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7AAFDDDC-077D-48F3-AEA0-6B97E6EEFDEC}"/>
              </a:ext>
            </a:extLst>
          </p:cNvPr>
          <p:cNvSpPr/>
          <p:nvPr/>
        </p:nvSpPr>
        <p:spPr>
          <a:xfrm>
            <a:off x="7929164" y="3510817"/>
            <a:ext cx="2976524" cy="1203795"/>
          </a:xfrm>
          <a:prstGeom prst="ellipse">
            <a:avLst/>
          </a:prstGeom>
          <a:noFill/>
          <a:ln w="381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Tree>
    <p:extLst>
      <p:ext uri="{BB962C8B-B14F-4D97-AF65-F5344CB8AC3E}">
        <p14:creationId xmlns:p14="http://schemas.microsoft.com/office/powerpoint/2010/main" val="7789859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5D0E4-38EB-4999-8D1D-F9B73A6D5673}"/>
              </a:ext>
            </a:extLst>
          </p:cNvPr>
          <p:cNvSpPr>
            <a:spLocks noGrp="1"/>
          </p:cNvSpPr>
          <p:nvPr>
            <p:ph type="title"/>
          </p:nvPr>
        </p:nvSpPr>
        <p:spPr/>
        <p:txBody>
          <a:bodyPr/>
          <a:lstStyle/>
          <a:p>
            <a:r>
              <a:rPr lang="en-US" dirty="0"/>
              <a:t>Big Data Big Problems</a:t>
            </a:r>
          </a:p>
        </p:txBody>
      </p:sp>
      <p:sp>
        <p:nvSpPr>
          <p:cNvPr id="4" name="Slide Number Placeholder 3">
            <a:extLst>
              <a:ext uri="{FF2B5EF4-FFF2-40B4-BE49-F238E27FC236}">
                <a16:creationId xmlns:a16="http://schemas.microsoft.com/office/drawing/2014/main" id="{1DB9B6C0-32C0-4E33-A00B-7315BB1AA38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75772012-4F80-4F6B-8E82-2C58E7F9C4D5}" type="slidenum">
              <a:rPr kumimoji="0" lang="en-US" sz="1200" b="0" i="0" u="none" strike="noStrike" kern="0" cap="none" spc="0" normalizeH="0" baseline="0" noProof="0" smtClean="0">
                <a:ln>
                  <a:noFill/>
                </a:ln>
                <a:solidFill>
                  <a:srgbClr val="888888"/>
                </a:solidFill>
                <a:effectLst/>
                <a:uLnTx/>
                <a:uFillTx/>
                <a:latin typeface="Garamond"/>
                <a:sym typeface="Garamon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8</a:t>
            </a:fld>
            <a:endParaRPr kumimoji="0" lang="en-US" sz="1200" b="0" i="0" u="none" strike="noStrike" kern="0" cap="none" spc="0" normalizeH="0" baseline="0" noProof="0">
              <a:ln>
                <a:noFill/>
              </a:ln>
              <a:solidFill>
                <a:srgbClr val="888888"/>
              </a:solidFill>
              <a:effectLst/>
              <a:uLnTx/>
              <a:uFillTx/>
              <a:latin typeface="Garamond"/>
              <a:sym typeface="Garamond"/>
            </a:endParaRPr>
          </a:p>
        </p:txBody>
      </p:sp>
      <p:pic>
        <p:nvPicPr>
          <p:cNvPr id="1026" name="Picture 2" descr="What are the Characteristics of Big Data? | 5V&amp;#39;s, Types, Benefits | Edureka">
            <a:extLst>
              <a:ext uri="{FF2B5EF4-FFF2-40B4-BE49-F238E27FC236}">
                <a16:creationId xmlns:a16="http://schemas.microsoft.com/office/drawing/2014/main" id="{F587A964-BAC0-4BA2-811B-9738623A68EF}"/>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3262" t="2718" r="9781" b="18747"/>
          <a:stretch/>
        </p:blipFill>
        <p:spPr bwMode="auto">
          <a:xfrm>
            <a:off x="1474860" y="1416137"/>
            <a:ext cx="9242280" cy="530533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CF2A28C9-4D52-48FA-91DA-81267BBEFC26}"/>
              </a:ext>
            </a:extLst>
          </p:cNvPr>
          <p:cNvCxnSpPr>
            <a:cxnSpLocks/>
          </p:cNvCxnSpPr>
          <p:nvPr/>
        </p:nvCxnSpPr>
        <p:spPr>
          <a:xfrm flipH="1">
            <a:off x="2358403" y="2386405"/>
            <a:ext cx="4978" cy="1029124"/>
          </a:xfrm>
          <a:prstGeom prst="straightConnector1">
            <a:avLst/>
          </a:prstGeom>
          <a:ln w="28575">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7AAFDDDC-077D-48F3-AEA0-6B97E6EEFDEC}"/>
              </a:ext>
            </a:extLst>
          </p:cNvPr>
          <p:cNvSpPr/>
          <p:nvPr/>
        </p:nvSpPr>
        <p:spPr>
          <a:xfrm>
            <a:off x="949523" y="3415529"/>
            <a:ext cx="2976524" cy="1203795"/>
          </a:xfrm>
          <a:prstGeom prst="ellipse">
            <a:avLst/>
          </a:prstGeom>
          <a:noFill/>
          <a:ln w="381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9" name="TextBox 8">
            <a:extLst>
              <a:ext uri="{FF2B5EF4-FFF2-40B4-BE49-F238E27FC236}">
                <a16:creationId xmlns:a16="http://schemas.microsoft.com/office/drawing/2014/main" id="{DDFB93D9-F216-46EF-8291-A6BF3D165F10}"/>
              </a:ext>
            </a:extLst>
          </p:cNvPr>
          <p:cNvSpPr txBox="1"/>
          <p:nvPr/>
        </p:nvSpPr>
        <p:spPr>
          <a:xfrm>
            <a:off x="415347" y="1633767"/>
            <a:ext cx="3886112" cy="738664"/>
          </a:xfrm>
          <a:prstGeom prst="rect">
            <a:avLst/>
          </a:prstGeom>
          <a:noFill/>
          <a:ln w="12700">
            <a:solidFill>
              <a:schemeClr val="bg2">
                <a:lumMod val="75000"/>
              </a:schemeClr>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FF0000"/>
                </a:solidFill>
                <a:effectLst/>
                <a:uLnTx/>
                <a:uFillTx/>
                <a:latin typeface="Arial"/>
                <a:ea typeface="+mn-ea"/>
                <a:cs typeface="Arial"/>
                <a:sym typeface="Arial"/>
              </a:rPr>
              <a:t>Conflicts invariably emerge</a:t>
            </a:r>
            <a:r>
              <a:rPr kumimoji="0" lang="en-US" sz="1400" b="1" i="0" u="none" strike="noStrike" kern="0" cap="none" spc="0" normalizeH="0" baseline="0" noProof="0" dirty="0">
                <a:ln>
                  <a:noFill/>
                </a:ln>
                <a:solidFill>
                  <a:srgbClr val="000000"/>
                </a:solidFill>
                <a:effectLst/>
                <a:uLnTx/>
                <a:uFillTx/>
                <a:latin typeface="Arial"/>
                <a:ea typeface="+mn-ea"/>
                <a:cs typeface="Arial"/>
                <a:sym typeface="Arial"/>
              </a:rPr>
              <a:t>, often between </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ea typeface="+mn-ea"/>
                <a:cs typeface="Arial"/>
                <a:sym typeface="Arial"/>
              </a:rPr>
              <a:t>less than trustworthy sources, but also</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ea typeface="+mn-ea"/>
                <a:cs typeface="Arial"/>
                <a:sym typeface="Arial"/>
              </a:rPr>
              <a:t>between trusted sources</a:t>
            </a:r>
          </a:p>
        </p:txBody>
      </p:sp>
    </p:spTree>
    <p:extLst>
      <p:ext uri="{BB962C8B-B14F-4D97-AF65-F5344CB8AC3E}">
        <p14:creationId xmlns:p14="http://schemas.microsoft.com/office/powerpoint/2010/main" val="633668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5D0E4-38EB-4999-8D1D-F9B73A6D5673}"/>
              </a:ext>
            </a:extLst>
          </p:cNvPr>
          <p:cNvSpPr>
            <a:spLocks noGrp="1"/>
          </p:cNvSpPr>
          <p:nvPr>
            <p:ph type="title"/>
          </p:nvPr>
        </p:nvSpPr>
        <p:spPr/>
        <p:txBody>
          <a:bodyPr/>
          <a:lstStyle/>
          <a:p>
            <a:r>
              <a:rPr lang="en-US" dirty="0"/>
              <a:t>Big Data Big Problems</a:t>
            </a:r>
          </a:p>
        </p:txBody>
      </p:sp>
      <p:sp>
        <p:nvSpPr>
          <p:cNvPr id="4" name="Slide Number Placeholder 3">
            <a:extLst>
              <a:ext uri="{FF2B5EF4-FFF2-40B4-BE49-F238E27FC236}">
                <a16:creationId xmlns:a16="http://schemas.microsoft.com/office/drawing/2014/main" id="{1DB9B6C0-32C0-4E33-A00B-7315BB1AA38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75772012-4F80-4F6B-8E82-2C58E7F9C4D5}" type="slidenum">
              <a:rPr kumimoji="0" lang="en-US" sz="1200" b="0" i="0" u="none" strike="noStrike" kern="0" cap="none" spc="0" normalizeH="0" baseline="0" noProof="0" smtClean="0">
                <a:ln>
                  <a:noFill/>
                </a:ln>
                <a:solidFill>
                  <a:srgbClr val="888888"/>
                </a:solidFill>
                <a:effectLst/>
                <a:uLnTx/>
                <a:uFillTx/>
                <a:latin typeface="Garamond"/>
                <a:sym typeface="Garamond"/>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9</a:t>
            </a:fld>
            <a:endParaRPr kumimoji="0" lang="en-US" sz="1200" b="0" i="0" u="none" strike="noStrike" kern="0" cap="none" spc="0" normalizeH="0" baseline="0" noProof="0">
              <a:ln>
                <a:noFill/>
              </a:ln>
              <a:solidFill>
                <a:srgbClr val="888888"/>
              </a:solidFill>
              <a:effectLst/>
              <a:uLnTx/>
              <a:uFillTx/>
              <a:latin typeface="Garamond"/>
              <a:sym typeface="Garamond"/>
            </a:endParaRPr>
          </a:p>
        </p:txBody>
      </p:sp>
      <p:pic>
        <p:nvPicPr>
          <p:cNvPr id="1026" name="Picture 2" descr="What are the Characteristics of Big Data? | 5V&amp;#39;s, Types, Benefits | Edureka">
            <a:extLst>
              <a:ext uri="{FF2B5EF4-FFF2-40B4-BE49-F238E27FC236}">
                <a16:creationId xmlns:a16="http://schemas.microsoft.com/office/drawing/2014/main" id="{F587A964-BAC0-4BA2-811B-9738623A68EF}"/>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3262" t="2718" r="9781" b="18747"/>
          <a:stretch/>
        </p:blipFill>
        <p:spPr bwMode="auto">
          <a:xfrm>
            <a:off x="1474860" y="1416137"/>
            <a:ext cx="9242280" cy="530533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CF2A28C9-4D52-48FA-91DA-81267BBEFC26}"/>
              </a:ext>
            </a:extLst>
          </p:cNvPr>
          <p:cNvCxnSpPr>
            <a:cxnSpLocks/>
            <a:stCxn id="9" idx="2"/>
            <a:endCxn id="8" idx="7"/>
          </p:cNvCxnSpPr>
          <p:nvPr/>
        </p:nvCxnSpPr>
        <p:spPr>
          <a:xfrm flipH="1">
            <a:off x="9488493" y="5388528"/>
            <a:ext cx="1131211" cy="324297"/>
          </a:xfrm>
          <a:prstGeom prst="straightConnector1">
            <a:avLst/>
          </a:prstGeom>
          <a:ln w="28575">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7AAFDDDC-077D-48F3-AEA0-6B97E6EEFDEC}"/>
              </a:ext>
            </a:extLst>
          </p:cNvPr>
          <p:cNvSpPr/>
          <p:nvPr/>
        </p:nvSpPr>
        <p:spPr>
          <a:xfrm>
            <a:off x="7369072" y="5571091"/>
            <a:ext cx="2483056" cy="967821"/>
          </a:xfrm>
          <a:prstGeom prst="ellipse">
            <a:avLst/>
          </a:prstGeom>
          <a:noFill/>
          <a:ln w="381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9" name="TextBox 8">
            <a:extLst>
              <a:ext uri="{FF2B5EF4-FFF2-40B4-BE49-F238E27FC236}">
                <a16:creationId xmlns:a16="http://schemas.microsoft.com/office/drawing/2014/main" id="{DDFB93D9-F216-46EF-8291-A6BF3D165F10}"/>
              </a:ext>
            </a:extLst>
          </p:cNvPr>
          <p:cNvSpPr txBox="1"/>
          <p:nvPr/>
        </p:nvSpPr>
        <p:spPr>
          <a:xfrm>
            <a:off x="9163455" y="4649864"/>
            <a:ext cx="2912497" cy="738664"/>
          </a:xfrm>
          <a:prstGeom prst="rect">
            <a:avLst/>
          </a:prstGeom>
          <a:noFill/>
          <a:ln w="12700">
            <a:solidFill>
              <a:schemeClr val="bg2">
                <a:lumMod val="75000"/>
              </a:schemeClr>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Arial"/>
                <a:ea typeface="+mn-ea"/>
                <a:cs typeface="Arial"/>
                <a:sym typeface="Arial"/>
              </a:rPr>
              <a:t>Extracting useful information generated at such a fast clip, </a:t>
            </a:r>
            <a:r>
              <a:rPr kumimoji="0" lang="en-US" sz="1400" b="1" i="0" u="none" strike="noStrike" kern="0" cap="none" spc="0" normalizeH="0" baseline="0" noProof="0" dirty="0">
                <a:ln>
                  <a:noFill/>
                </a:ln>
                <a:solidFill>
                  <a:srgbClr val="FF0000"/>
                </a:solidFill>
                <a:effectLst/>
                <a:uLnTx/>
                <a:uFillTx/>
                <a:latin typeface="Arial"/>
                <a:ea typeface="+mn-ea"/>
                <a:cs typeface="Arial"/>
                <a:sym typeface="Arial"/>
              </a:rPr>
              <a:t>is challenging</a:t>
            </a:r>
          </a:p>
        </p:txBody>
      </p:sp>
    </p:spTree>
    <p:extLst>
      <p:ext uri="{BB962C8B-B14F-4D97-AF65-F5344CB8AC3E}">
        <p14:creationId xmlns:p14="http://schemas.microsoft.com/office/powerpoint/2010/main" val="2568506377"/>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2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2520</Words>
  <Application>Microsoft Macintosh PowerPoint</Application>
  <PresentationFormat>Widescreen</PresentationFormat>
  <Paragraphs>416</Paragraphs>
  <Slides>59</Slides>
  <Notes>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59</vt:i4>
      </vt:variant>
    </vt:vector>
  </HeadingPairs>
  <TitlesOfParts>
    <vt:vector size="67" baseType="lpstr">
      <vt:lpstr>Aptos</vt:lpstr>
      <vt:lpstr>Arial</vt:lpstr>
      <vt:lpstr>Calibri</vt:lpstr>
      <vt:lpstr>Garamond</vt:lpstr>
      <vt:lpstr>Times New Roman</vt:lpstr>
      <vt:lpstr>Trebuchet MS</vt:lpstr>
      <vt:lpstr>1_Office Theme</vt:lpstr>
      <vt:lpstr>2_Office Theme</vt:lpstr>
      <vt:lpstr>Top-Down Intelligence Analysis</vt:lpstr>
      <vt:lpstr>Outline</vt:lpstr>
      <vt:lpstr>Outline</vt:lpstr>
      <vt:lpstr>Big Data Big Problems</vt:lpstr>
      <vt:lpstr>Big Data Big Problems</vt:lpstr>
      <vt:lpstr>Big Data Big Problems</vt:lpstr>
      <vt:lpstr>Big Data Big Problems</vt:lpstr>
      <vt:lpstr>Big Data Big Problems</vt:lpstr>
      <vt:lpstr>Big Data Big Problems</vt:lpstr>
      <vt:lpstr>Information Silos</vt:lpstr>
      <vt:lpstr>Information Silos</vt:lpstr>
      <vt:lpstr>Information Silos</vt:lpstr>
      <vt:lpstr>Information Silos</vt:lpstr>
      <vt:lpstr>Information Silos</vt:lpstr>
      <vt:lpstr>Promise of Ontology Engineering</vt:lpstr>
      <vt:lpstr>Group Exercise</vt:lpstr>
      <vt:lpstr>Proliferation of Ontologies</vt:lpstr>
      <vt:lpstr>Gene Ontology - 1998 </vt:lpstr>
      <vt:lpstr>Proliferation of Ontologies</vt:lpstr>
      <vt:lpstr>Proliferation of Ontologies</vt:lpstr>
      <vt:lpstr>Group Exercise</vt:lpstr>
      <vt:lpstr>Outline</vt:lpstr>
      <vt:lpstr>Open Biological and Biomedical Ontologies</vt:lpstr>
      <vt:lpstr>Basic Formal Ontology</vt:lpstr>
      <vt:lpstr>PowerPoint Presentation</vt:lpstr>
      <vt:lpstr>PowerPoint Presentation</vt:lpstr>
      <vt:lpstr>Barry Smith instance_of Agent</vt:lpstr>
      <vt:lpstr>SUNY Professor instance_of Professor Role</vt:lpstr>
      <vt:lpstr>Barry Smith bearer_of SUNY Professor</vt:lpstr>
      <vt:lpstr>Methodological Convictions</vt:lpstr>
      <vt:lpstr>Group Exercise</vt:lpstr>
      <vt:lpstr>Outline</vt:lpstr>
      <vt:lpstr>PowerPoint Presentation</vt:lpstr>
      <vt:lpstr>PowerPoint Presentation</vt:lpstr>
      <vt:lpstr>Hub &amp; Spoke Strategy</vt:lpstr>
      <vt:lpstr>The Common Core Domain Ontologies</vt:lpstr>
      <vt:lpstr>The Common Core Domain Ontologies</vt:lpstr>
      <vt:lpstr>Hub &amp; Spoke Strategy</vt:lpstr>
      <vt:lpstr>Hub &amp; Spoke Strategy</vt:lpstr>
      <vt:lpstr>Material Entity &amp; Agent </vt:lpstr>
      <vt:lpstr>Material Entity &amp; Agent </vt:lpstr>
      <vt:lpstr>Material Entity &amp; Agent </vt:lpstr>
      <vt:lpstr>Material Entity &amp; Agent </vt:lpstr>
      <vt:lpstr>Material Entity &amp; Agent </vt:lpstr>
      <vt:lpstr>Material Entity &amp; Agent </vt:lpstr>
      <vt:lpstr>Intelligence Analysis Specific Issues</vt:lpstr>
      <vt:lpstr>Intelligence Analysis Solutions</vt:lpstr>
      <vt:lpstr>Intelligence Analysis Solutions</vt:lpstr>
      <vt:lpstr>Persistent Problems</vt:lpstr>
      <vt:lpstr>Veracity &amp; Value</vt:lpstr>
      <vt:lpstr>1991 Gulf War</vt:lpstr>
      <vt:lpstr>2003 Invasion of Iraq</vt:lpstr>
      <vt:lpstr>National Intelligence Estimate (NIE)</vt:lpstr>
      <vt:lpstr>National Intelligence Estimate (NIE)</vt:lpstr>
      <vt:lpstr>2003 Invasion of Iraq</vt:lpstr>
      <vt:lpstr>Intelligence Failure</vt:lpstr>
      <vt:lpstr>Intelligence Failure</vt:lpstr>
      <vt:lpstr>Group Exercise</vt:lpstr>
      <vt:lpstr>Readings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Top-Down Intelligence Analysis</dc:title>
  <dc:creator>John Beverley</dc:creator>
  <cp:lastModifiedBy>John Beverley</cp:lastModifiedBy>
  <cp:revision>1</cp:revision>
  <dcterms:created xsi:type="dcterms:W3CDTF">2024-03-06T03:24:48Z</dcterms:created>
  <dcterms:modified xsi:type="dcterms:W3CDTF">2024-03-06T03:25:13Z</dcterms:modified>
</cp:coreProperties>
</file>

<file path=docProps/thumbnail.jpeg>
</file>